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9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4C5B83-FB39-001D-F4FE-C0B4597D65A1}" name="Sharath Krishna" initials="SK" userId="Sharath Krishna" providerId="None"/>
  <p188:author id="{7B6A12E7-8E27-0F3D-F105-A9BB5D4598A1}" name="Dennis Kim, PhD" initials="DKP" userId="Dennis Kim, PhD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F04A4-5A2D-4EEB-BB72-5DF6D02C33C9}" v="1" dt="2026-06-09T07:09:19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646"/>
  </p:normalViewPr>
  <p:slideViewPr>
    <p:cSldViewPr snapToGrid="0">
      <p:cViewPr varScale="1">
        <p:scale>
          <a:sx n="108" d="100"/>
          <a:sy n="108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2472" y="-18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AB414-84B9-433B-BA16-A315412374D3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5974D-04C4-4A32-9CE6-9AB66133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71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DB1E3C-194E-49B9-905F-FBEFB951C9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968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5974D-04C4-4A32-9CE6-9AB66133F0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9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coral&#10;&#10;Description automatically generated">
            <a:extLst>
              <a:ext uri="{FF2B5EF4-FFF2-40B4-BE49-F238E27FC236}">
                <a16:creationId xmlns:a16="http://schemas.microsoft.com/office/drawing/2014/main" id="{1ADAC70B-2B3B-0046-B694-0C8B927AE9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3" y="1"/>
            <a:ext cx="12192002" cy="62516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7360DF-E665-334B-8B21-F94997F307B0}"/>
              </a:ext>
            </a:extLst>
          </p:cNvPr>
          <p:cNvSpPr/>
          <p:nvPr userDrawn="1"/>
        </p:nvSpPr>
        <p:spPr>
          <a:xfrm>
            <a:off x="0" y="448056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B9345-663F-5943-8A76-5F301E5E33C7}"/>
              </a:ext>
            </a:extLst>
          </p:cNvPr>
          <p:cNvSpPr txBox="1"/>
          <p:nvPr userDrawn="1"/>
        </p:nvSpPr>
        <p:spPr>
          <a:xfrm>
            <a:off x="3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18038F-7316-4744-8A73-1C21F54A27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0D99CE69-888B-BA48-A4DE-A999BACDC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207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flower&#10;&#10;Description automatically generated">
            <a:extLst>
              <a:ext uri="{FF2B5EF4-FFF2-40B4-BE49-F238E27FC236}">
                <a16:creationId xmlns:a16="http://schemas.microsoft.com/office/drawing/2014/main" id="{BC2B2615-796A-C542-8B1C-BB232713DC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2"/>
            <a:ext cx="12191997" cy="59278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E7B61D-6DCE-E74F-B32D-8161C9BC027A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98AD30-D20E-8E46-9915-35236F424312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F9ECA-4F02-B844-8F77-B11DE911A362}"/>
              </a:ext>
            </a:extLst>
          </p:cNvPr>
          <p:cNvSpPr txBox="1"/>
          <p:nvPr userDrawn="1"/>
        </p:nvSpPr>
        <p:spPr>
          <a:xfrm>
            <a:off x="3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3C6C7C-BDB4-D844-8B44-27A90F0F93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94CD23D4-C9BF-C740-AEE8-9D0169C8A9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0635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1AB7FB1E-ACA7-C449-9304-52685EFE22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12192000" cy="67726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FDC3EF-1B13-3D4D-A484-2A498A983761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D58DA-E9E5-9448-B8C7-BF2CF58A89CE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35B5D4-176D-FF4C-8A51-B53766022FC4}"/>
              </a:ext>
            </a:extLst>
          </p:cNvPr>
          <p:cNvSpPr txBox="1"/>
          <p:nvPr userDrawn="1"/>
        </p:nvSpPr>
        <p:spPr>
          <a:xfrm>
            <a:off x="0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302952-E295-D245-95C0-E187BF30A2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A0321DF-9E8A-0D44-962A-9C42A1AECD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224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urry image of a person&#10;&#10;Description automatically generated">
            <a:extLst>
              <a:ext uri="{FF2B5EF4-FFF2-40B4-BE49-F238E27FC236}">
                <a16:creationId xmlns:a16="http://schemas.microsoft.com/office/drawing/2014/main" id="{1CA2A11E-4374-0F45-AE31-F28551B561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286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DEA4C7-3C07-6C4E-8FBC-F76497931CA7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CFC2D2-344F-294E-A043-F41F57D38138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99825-F1D0-A245-8ACD-7EB34107ED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7E9AE474-5E6F-C448-B524-1712574578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354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person, toothbrush, holding, person&#10;&#10;Description automatically generated">
            <a:extLst>
              <a:ext uri="{FF2B5EF4-FFF2-40B4-BE49-F238E27FC236}">
                <a16:creationId xmlns:a16="http://schemas.microsoft.com/office/drawing/2014/main" id="{E2A2F3F7-5C75-0841-8105-1F0ED044C0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263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316633-9325-4E4E-8D22-16AAB8BA414A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87BAF-9DC9-1446-9DB0-48D6F45B37E4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8BA4A-79AB-C341-A4FE-2B2106D80A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3EE11879-19D9-FA49-AC4E-DB667EC140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507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erson preparing food in a kitchen&#10;&#10;Description automatically generated">
            <a:extLst>
              <a:ext uri="{FF2B5EF4-FFF2-40B4-BE49-F238E27FC236}">
                <a16:creationId xmlns:a16="http://schemas.microsoft.com/office/drawing/2014/main" id="{9C2B30DC-5A99-074C-9D02-388325FBDA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" y="692"/>
            <a:ext cx="12191997" cy="60553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316633-9325-4E4E-8D22-16AAB8BA414A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87BAF-9DC9-1446-9DB0-48D6F45B37E4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8BA4A-79AB-C341-A4FE-2B2106D80A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3EE11879-19D9-FA49-AC4E-DB667EC140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94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253133-63AD-7A47-8F13-7C130EFA2C5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F7594E-1198-4945-958E-3AC133E350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6355" y="596689"/>
            <a:ext cx="10713157" cy="3183468"/>
          </a:xfrm>
        </p:spPr>
        <p:txBody>
          <a:bodyPr anchor="b"/>
          <a:lstStyle>
            <a:lvl1pPr algn="l">
              <a:lnSpc>
                <a:spcPct val="80000"/>
              </a:lnSpc>
              <a:defRPr sz="4800" b="1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4C2B0E1-077E-014A-8743-F7AEBEBB4B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6355" y="3780155"/>
            <a:ext cx="10713157" cy="1934845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400" b="0" i="0" kern="800" spc="400" baseline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279DCF-AC76-E644-95B6-BB554245E5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356" y="596687"/>
            <a:ext cx="2152852" cy="646418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896A425-F144-436E-A4B4-A720E42302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4E2E6-4BFD-45C7-A06F-BA427439A4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943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2133BC0C-825A-B442-BBEC-EBA27259B0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93" y="0"/>
            <a:ext cx="1166690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2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45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27A308-83D2-434B-A4CF-71AF6A3F2B61}"/>
              </a:ext>
            </a:extLst>
          </p:cNvPr>
          <p:cNvSpPr/>
          <p:nvPr userDrawn="1"/>
        </p:nvSpPr>
        <p:spPr>
          <a:xfrm>
            <a:off x="247759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A634E6-3DC8-9F40-9913-E61E91E4DEAE}"/>
              </a:ext>
            </a:extLst>
          </p:cNvPr>
          <p:cNvSpPr txBox="1"/>
          <p:nvPr userDrawn="1"/>
        </p:nvSpPr>
        <p:spPr>
          <a:xfrm>
            <a:off x="8431417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7D8480-243B-AD44-8307-36334BE3A2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810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ral&#10;&#10;Description automatically generated">
            <a:extLst>
              <a:ext uri="{FF2B5EF4-FFF2-40B4-BE49-F238E27FC236}">
                <a16:creationId xmlns:a16="http://schemas.microsoft.com/office/drawing/2014/main" id="{47216300-87D3-6D47-BCF8-BB89A388A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9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7960677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1744" y="2251075"/>
            <a:ext cx="3728622" cy="1177925"/>
          </a:xfrm>
        </p:spPr>
        <p:txBody>
          <a:bodyPr lIns="0" rIns="0"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3876B-91F9-A444-BC6C-5108085465C3}"/>
              </a:ext>
            </a:extLst>
          </p:cNvPr>
          <p:cNvSpPr txBox="1"/>
          <p:nvPr userDrawn="1"/>
        </p:nvSpPr>
        <p:spPr>
          <a:xfrm>
            <a:off x="14496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8BF046-8980-0548-8EB1-EB803285D8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8105" y="6371163"/>
            <a:ext cx="914803" cy="2746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24522A-88A7-4796-92C8-3C6C0EA4E793}"/>
              </a:ext>
            </a:extLst>
          </p:cNvPr>
          <p:cNvSpPr/>
          <p:nvPr userDrawn="1"/>
        </p:nvSpPr>
        <p:spPr>
          <a:xfrm>
            <a:off x="451030" y="6398664"/>
            <a:ext cx="687880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BACKGROUND INFORMATION ONLY. DO NOT DUPLICATE, DISTRIBUTE, OR USE IN DETAILING. 10/2024 ­­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62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64D94694-17B2-3549-985F-0E27B58EA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05000" y="0"/>
            <a:ext cx="10287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2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45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E5CFFB-104C-7E49-AA4C-50EF4E96F16C}"/>
              </a:ext>
            </a:extLst>
          </p:cNvPr>
          <p:cNvSpPr txBox="1"/>
          <p:nvPr userDrawn="1"/>
        </p:nvSpPr>
        <p:spPr>
          <a:xfrm>
            <a:off x="9938896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33127-3B44-D54D-AA2D-5A733A0CD3E4}"/>
              </a:ext>
            </a:extLst>
          </p:cNvPr>
          <p:cNvSpPr/>
          <p:nvPr userDrawn="1"/>
        </p:nvSpPr>
        <p:spPr>
          <a:xfrm>
            <a:off x="247759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73A3C2-9797-E440-8533-8D38E8BF8F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0602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a blue hat&#10;&#10;Description automatically generated">
            <a:extLst>
              <a:ext uri="{FF2B5EF4-FFF2-40B4-BE49-F238E27FC236}">
                <a16:creationId xmlns:a16="http://schemas.microsoft.com/office/drawing/2014/main" id="{DE9B353D-1C67-1446-9C0E-B68C8B17D7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" y="0"/>
            <a:ext cx="1031126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7960677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83722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B41E7-9574-3142-B26A-1618246158DF}"/>
              </a:ext>
            </a:extLst>
          </p:cNvPr>
          <p:cNvSpPr/>
          <p:nvPr userDrawn="1"/>
        </p:nvSpPr>
        <p:spPr>
          <a:xfrm>
            <a:off x="8071566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E7C9C7-B510-0245-8E5A-E4DA9A250A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8105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8047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EE8ACA5B-C168-424F-A691-64B746720E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0543" y="0"/>
            <a:ext cx="1029145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2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45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47F6B7-BAB4-7641-B5D3-6BDC6E9356F0}"/>
              </a:ext>
            </a:extLst>
          </p:cNvPr>
          <p:cNvSpPr/>
          <p:nvPr userDrawn="1"/>
        </p:nvSpPr>
        <p:spPr>
          <a:xfrm>
            <a:off x="247759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F55D5E-32DA-7A49-BE05-C860854EEE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8895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04FAEC3B-79FE-3649-AB9A-128F39A02C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3914" y="1097847"/>
            <a:ext cx="4888088" cy="4662309"/>
          </a:xfrm>
          <a:solidFill>
            <a:schemeClr val="accent3"/>
          </a:solidFill>
          <a:effectLst/>
        </p:spPr>
        <p:txBody>
          <a:bodyPr lIns="274320" rIns="274320"/>
          <a:lstStyle>
            <a:lvl1pPr algn="l">
              <a:defRPr sz="4800">
                <a:solidFill>
                  <a:schemeClr val="bg1"/>
                </a:solidFill>
                <a:effectLst>
                  <a:outerShdw dist="38100" sx="1000" sy="1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B9AA6C-C63A-0A4E-954C-4CC86083E50D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8181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3E5D4BD9-9780-724E-A6A6-85B696E58F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" y="1097847"/>
            <a:ext cx="4888088" cy="4662309"/>
          </a:xfrm>
          <a:solidFill>
            <a:schemeClr val="accent3"/>
          </a:solidFill>
          <a:effectLst/>
        </p:spPr>
        <p:txBody>
          <a:bodyPr lIns="274320" rIns="274320"/>
          <a:lstStyle>
            <a:lvl1pPr algn="l">
              <a:defRPr sz="4800">
                <a:solidFill>
                  <a:schemeClr val="bg1"/>
                </a:solidFill>
                <a:effectLst>
                  <a:outerShdw dist="38100" sx="1000" sy="1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A3AFF-461D-624D-A821-D2643E7CACD6}"/>
              </a:ext>
            </a:extLst>
          </p:cNvPr>
          <p:cNvSpPr txBox="1"/>
          <p:nvPr userDrawn="1"/>
        </p:nvSpPr>
        <p:spPr>
          <a:xfrm>
            <a:off x="8466194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1F2D6F-9506-554C-B539-B49C3D18BFFC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4372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derwater view of a coral&#10;&#10;Description automatically generated">
            <a:extLst>
              <a:ext uri="{FF2B5EF4-FFF2-40B4-BE49-F238E27FC236}">
                <a16:creationId xmlns:a16="http://schemas.microsoft.com/office/drawing/2014/main" id="{61C4E238-608C-AA4E-AFB7-DF93D8E38E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3914" y="1097847"/>
            <a:ext cx="4888088" cy="4662309"/>
          </a:xfrm>
          <a:solidFill>
            <a:schemeClr val="accent3"/>
          </a:solidFill>
          <a:effectLst/>
        </p:spPr>
        <p:txBody>
          <a:bodyPr lIns="274320" rIns="274320"/>
          <a:lstStyle>
            <a:lvl1pPr algn="l">
              <a:defRPr sz="4800">
                <a:solidFill>
                  <a:schemeClr val="bg1"/>
                </a:solidFill>
                <a:effectLst>
                  <a:outerShdw dist="38100" sx="1000" sy="1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5F57C-93FE-DF43-896E-ED890650DC70}"/>
              </a:ext>
            </a:extLst>
          </p:cNvPr>
          <p:cNvSpPr txBox="1"/>
          <p:nvPr userDrawn="1"/>
        </p:nvSpPr>
        <p:spPr>
          <a:xfrm>
            <a:off x="134464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45CDE7-C2C0-584B-98B2-04BA976962C3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7821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ACFBA2-EC4F-F745-8AE0-8AE89EA06724}"/>
              </a:ext>
            </a:extLst>
          </p:cNvPr>
          <p:cNvSpPr/>
          <p:nvPr userDrawn="1"/>
        </p:nvSpPr>
        <p:spPr>
          <a:xfrm>
            <a:off x="2" y="0"/>
            <a:ext cx="4225872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4233333" cy="6857999"/>
          </a:xfrm>
          <a:noFill/>
        </p:spPr>
        <p:txBody>
          <a:bodyPr lIns="274320" rIns="274320"/>
          <a:lstStyle>
            <a:lvl1pPr algn="l">
              <a:defRPr sz="5333">
                <a:solidFill>
                  <a:schemeClr val="bg1"/>
                </a:solidFill>
              </a:defRPr>
            </a:lvl1pPr>
          </a:lstStyle>
          <a:p>
            <a:r>
              <a:rPr lang="en-US"/>
              <a:t>Title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C1E95B-8972-7A48-86E5-87CAF56D88B7}"/>
              </a:ext>
            </a:extLst>
          </p:cNvPr>
          <p:cNvSpPr/>
          <p:nvPr userDrawn="1"/>
        </p:nvSpPr>
        <p:spPr>
          <a:xfrm>
            <a:off x="7311543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4B49B36B-5295-D94A-9127-FB28A9CCB0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7B9C22-2529-FD4D-9E56-388D9F150E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D79A5-77B6-41E3-B070-C021B6968C7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913377" y="1243585"/>
            <a:ext cx="6425183" cy="4364736"/>
          </a:xfrm>
        </p:spPr>
        <p:txBody>
          <a:bodyPr anchor="ctr"/>
          <a:lstStyle>
            <a:lvl1pPr marL="609585" indent="-609585">
              <a:buFont typeface="+mj-lt"/>
              <a:buAutoNum type="arabicPeriod"/>
              <a:defRPr/>
            </a:lvl1pPr>
            <a:lvl2pPr marL="857228" indent="-457189">
              <a:buFont typeface="+mj-lt"/>
              <a:buAutoNum type="alphaUcPeriod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256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E3F2-F125-40F6-AB7E-481100BD2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1BF431-8543-4D6D-93A3-DF0585EF49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748C6-902B-424E-B97D-AD3C64A30D2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8097" y="1307593"/>
            <a:ext cx="10972800" cy="4216400"/>
          </a:xfrm>
        </p:spPr>
        <p:txBody>
          <a:bodyPr t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32C92A-0978-498D-9A9E-BE52C67A59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52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BFEF-65EA-4C66-8DC4-1532DFD2E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51762B-9865-4747-AA2A-5A84EDE9C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0BB378-04F9-4F62-9E5C-94FD8C09A0A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8354" y="1935480"/>
            <a:ext cx="5327648" cy="3779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03A5365-06BA-48F0-9DF8-F67137F33B1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9567" y="1935480"/>
            <a:ext cx="5471583" cy="3779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035899C-B11F-46AC-BB3A-AC21313B6E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4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A1596E-00F5-482A-A5A0-11B0C6B535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1416019-CBB6-4FAD-BC0A-5C0B71C676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CE8335F-75C8-40DE-BF51-DD1FCD277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680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AA24-68B7-4FAF-9798-213092FC7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7" y="487680"/>
            <a:ext cx="10972800" cy="9875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ADF8F2-CAEA-4CB4-8313-4B79879AE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84647F-6893-413B-B376-7A8FBC05D4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8352" y="1935480"/>
            <a:ext cx="3608832" cy="3779520"/>
          </a:xfrm>
        </p:spPr>
        <p:txBody>
          <a:bodyPr/>
          <a:lstStyle>
            <a:lvl1pPr>
              <a:lnSpc>
                <a:spcPct val="110000"/>
              </a:lnSpc>
              <a:defRPr sz="2000"/>
            </a:lvl1pPr>
            <a:lvl2pPr>
              <a:lnSpc>
                <a:spcPct val="110000"/>
              </a:lnSpc>
              <a:defRPr sz="1800"/>
            </a:lvl2pPr>
            <a:lvl3pPr>
              <a:lnSpc>
                <a:spcPct val="110000"/>
              </a:lnSpc>
              <a:defRPr sz="1600"/>
            </a:lvl3pPr>
            <a:lvl4pPr>
              <a:lnSpc>
                <a:spcPct val="110000"/>
              </a:lnSpc>
              <a:defRPr sz="1400"/>
            </a:lvl4pPr>
            <a:lvl5pPr>
              <a:lnSpc>
                <a:spcPct val="11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3D5CBA9-2BEE-496A-ACE8-CA0CAD3E04F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50207" y="1935480"/>
            <a:ext cx="3608832" cy="3779520"/>
          </a:xfrm>
        </p:spPr>
        <p:txBody>
          <a:bodyPr/>
          <a:lstStyle>
            <a:lvl1pPr>
              <a:lnSpc>
                <a:spcPct val="110000"/>
              </a:lnSpc>
              <a:defRPr sz="2000"/>
            </a:lvl1pPr>
            <a:lvl2pPr>
              <a:lnSpc>
                <a:spcPct val="110000"/>
              </a:lnSpc>
              <a:defRPr sz="1800"/>
            </a:lvl2pPr>
            <a:lvl3pPr>
              <a:lnSpc>
                <a:spcPct val="110000"/>
              </a:lnSpc>
              <a:defRPr sz="1600"/>
            </a:lvl3pPr>
            <a:lvl4pPr>
              <a:lnSpc>
                <a:spcPct val="110000"/>
              </a:lnSpc>
              <a:defRPr sz="1400"/>
            </a:lvl4pPr>
            <a:lvl5pPr>
              <a:lnSpc>
                <a:spcPct val="11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FD0E32E-B02E-4F3E-B1BA-FA8CFB4557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2066" y="1935480"/>
            <a:ext cx="3608832" cy="3779520"/>
          </a:xfrm>
        </p:spPr>
        <p:txBody>
          <a:bodyPr/>
          <a:lstStyle>
            <a:lvl1pPr>
              <a:lnSpc>
                <a:spcPct val="110000"/>
              </a:lnSpc>
              <a:defRPr sz="2000"/>
            </a:lvl1pPr>
            <a:lvl2pPr>
              <a:lnSpc>
                <a:spcPct val="110000"/>
              </a:lnSpc>
              <a:defRPr sz="1800"/>
            </a:lvl2pPr>
            <a:lvl3pPr>
              <a:lnSpc>
                <a:spcPct val="110000"/>
              </a:lnSpc>
              <a:defRPr sz="1600"/>
            </a:lvl3pPr>
            <a:lvl4pPr>
              <a:lnSpc>
                <a:spcPct val="110000"/>
              </a:lnSpc>
              <a:defRPr sz="1400"/>
            </a:lvl4pPr>
            <a:lvl5pPr>
              <a:lnSpc>
                <a:spcPct val="11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DD16CE4-50AB-4B26-A931-F67670E4A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861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AD5E2-6A5D-4CFC-8B81-DB51ED7D34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F1270C-4CEB-44F1-96FE-5F109B86318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2001" y="1498601"/>
            <a:ext cx="3401568" cy="4219955"/>
          </a:xfrm>
        </p:spPr>
        <p:txBody>
          <a:bodyPr anchor="ctr"/>
          <a:lstStyle>
            <a:lvl1pPr marL="0" indent="0">
              <a:buNone/>
              <a:defRPr sz="4267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5B9CE3-D838-4615-9D58-15CF67A65CBB}"/>
              </a:ext>
            </a:extLst>
          </p:cNvPr>
          <p:cNvCxnSpPr>
            <a:cxnSpLocks/>
          </p:cNvCxnSpPr>
          <p:nvPr userDrawn="1"/>
        </p:nvCxnSpPr>
        <p:spPr>
          <a:xfrm>
            <a:off x="4483608" y="1869440"/>
            <a:ext cx="0" cy="347472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000130-03A1-4455-A0B3-2D8E7061A64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03649" y="1180593"/>
            <a:ext cx="6931148" cy="4852416"/>
          </a:xfrm>
        </p:spPr>
        <p:txBody>
          <a:bodyPr anchor="ctr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E2AACE2-5FCB-4DD8-AB80-665FF81816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7957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 Left - Content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6" descr="A picture containing person, indoor, table, woman&#10;&#10;Description automatically generated">
            <a:extLst>
              <a:ext uri="{FF2B5EF4-FFF2-40B4-BE49-F238E27FC236}">
                <a16:creationId xmlns:a16="http://schemas.microsoft.com/office/drawing/2014/main" id="{D650B2A5-FA6A-B74F-A6F8-584F25498E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187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5603" y="381000"/>
            <a:ext cx="3066025" cy="60452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7A6213-0DE7-5E41-AD7B-B7EB58A13C5C}"/>
              </a:ext>
            </a:extLst>
          </p:cNvPr>
          <p:cNvSpPr/>
          <p:nvPr userDrawn="1"/>
        </p:nvSpPr>
        <p:spPr>
          <a:xfrm>
            <a:off x="886884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5E278EB-81D1-4E4F-81BB-F42FCB1123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6BBDEE-0D27-4641-84D4-6C42BD8EF2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6481" y="6371166"/>
            <a:ext cx="914802" cy="28423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E1A1F-FAA4-4534-8857-DBB72DA4173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00543" y="231647"/>
            <a:ext cx="4517137" cy="5894833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20141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room, sitting, woman&#10;&#10;Description automatically generated">
            <a:extLst>
              <a:ext uri="{FF2B5EF4-FFF2-40B4-BE49-F238E27FC236}">
                <a16:creationId xmlns:a16="http://schemas.microsoft.com/office/drawing/2014/main" id="{1240668C-540D-434A-A750-0DD302396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97" y="4389043"/>
            <a:ext cx="11479082" cy="1881479"/>
          </a:xfrm>
          <a:effectLst/>
        </p:spPr>
        <p:txBody>
          <a:bodyPr lIns="274320" rIns="274320"/>
          <a:lstStyle>
            <a:lvl1pPr algn="ctr">
              <a:defRPr sz="5333">
                <a:solidFill>
                  <a:schemeClr val="bg1"/>
                </a:solidFill>
                <a:effectLst>
                  <a:outerShdw blurRad="127000" dist="38100" dir="5400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F3CA73-8B2C-024B-BF3B-5C7DDB45F235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DDE468EA-B4B5-6242-A043-1B4B6916E4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0615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Poi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coral&#10;&#10;Description automatically generated">
            <a:extLst>
              <a:ext uri="{FF2B5EF4-FFF2-40B4-BE49-F238E27FC236}">
                <a16:creationId xmlns:a16="http://schemas.microsoft.com/office/drawing/2014/main" id="{84CA9D7A-1E23-FD4F-896C-344F249A69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97" y="4389043"/>
            <a:ext cx="11479082" cy="1881479"/>
          </a:xfrm>
          <a:effectLst/>
        </p:spPr>
        <p:txBody>
          <a:bodyPr lIns="274320" rIns="274320"/>
          <a:lstStyle>
            <a:lvl1pPr algn="ctr">
              <a:defRPr sz="5333">
                <a:solidFill>
                  <a:schemeClr val="bg1"/>
                </a:solidFill>
                <a:effectLst>
                  <a:outerShdw blurRad="127000" dist="38100" dir="5400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AB9433-EE13-D04B-A352-D099EC8AC68F}"/>
              </a:ext>
            </a:extLst>
          </p:cNvPr>
          <p:cNvSpPr txBox="1"/>
          <p:nvPr userDrawn="1"/>
        </p:nvSpPr>
        <p:spPr>
          <a:xfrm>
            <a:off x="9860239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63B135CE-5175-FE4E-9DC6-C9BABE0BD9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2637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253133-63AD-7A47-8F13-7C130EFA2C5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F7594E-1198-4945-958E-3AC133E350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6355" y="1092634"/>
            <a:ext cx="10713157" cy="3183468"/>
          </a:xfrm>
        </p:spPr>
        <p:txBody>
          <a:bodyPr anchor="b"/>
          <a:lstStyle>
            <a:lvl1pPr algn="l">
              <a:lnSpc>
                <a:spcPct val="80000"/>
              </a:lnSpc>
              <a:defRPr sz="4800" b="1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27B2F62A-6323-3249-AF74-D503B8DCD6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5152E7-3E06-FC42-B559-03A50F365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ED7C9D-EFDF-E853-A672-1A4F7AE5A51E}"/>
              </a:ext>
            </a:extLst>
          </p:cNvPr>
          <p:cNvSpPr/>
          <p:nvPr userDrawn="1"/>
        </p:nvSpPr>
        <p:spPr>
          <a:xfrm>
            <a:off x="3310623" y="6483333"/>
            <a:ext cx="55707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BACKGROUND INFORMATION ONLY. DO NOT DUPLICATE, DISTRIBUTE, OR USE IN DETAILING. 04/2024 ­­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98897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7F7594E-1198-4945-958E-3AC133E350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6355" y="596689"/>
            <a:ext cx="10713157" cy="3183468"/>
          </a:xfrm>
        </p:spPr>
        <p:txBody>
          <a:bodyPr anchor="b"/>
          <a:lstStyle>
            <a:lvl1pPr algn="l">
              <a:lnSpc>
                <a:spcPct val="80000"/>
              </a:lnSpc>
              <a:defRPr sz="4800" b="1" i="0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A1F5DA-A69F-2044-9F57-2907E37E5DC1}"/>
              </a:ext>
            </a:extLst>
          </p:cNvPr>
          <p:cNvSpPr/>
          <p:nvPr userDrawn="1"/>
        </p:nvSpPr>
        <p:spPr>
          <a:xfrm>
            <a:off x="5275104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16E72F62-0FF8-A447-81ED-0854D2E2E6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5FF890-D267-4D4A-BEC2-9F26719818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59" y="6371166"/>
            <a:ext cx="914802" cy="284233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C1B718D-BC47-4F9F-9221-8108DBCC3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50682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mparison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04A0F0-19D7-6847-9516-BF036ECCE048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roxima Nova Regular" panose="02000506030000020004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0EAD67-4460-AE41-AACF-394B9D843E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1" y="1253332"/>
            <a:ext cx="5034548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4267" b="1" i="0">
                <a:solidFill>
                  <a:schemeClr val="accent3"/>
                </a:solidFill>
                <a:latin typeface="+mj-lt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049A85-0D6C-B948-A875-99D4EAD6B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95452" y="1253330"/>
            <a:ext cx="5795643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733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F75911-90A9-3F43-A018-6A5440F0EF02}"/>
              </a:ext>
            </a:extLst>
          </p:cNvPr>
          <p:cNvSpPr/>
          <p:nvPr userDrawn="1"/>
        </p:nvSpPr>
        <p:spPr>
          <a:xfrm>
            <a:off x="8349109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1B0DFEE7-227F-8843-8678-0FA2F838CB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EB8485-F0FD-8D45-BCAB-9F72320FA7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454" y="6371166"/>
            <a:ext cx="914802" cy="2842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8037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 Left - 2 bar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5942EC4E-3A7C-1843-93E3-48F17A623C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187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5600" y="381000"/>
            <a:ext cx="3657600" cy="60452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38A73E-7459-9547-A552-70373E171E5E}"/>
              </a:ext>
            </a:extLst>
          </p:cNvPr>
          <p:cNvSpPr txBox="1"/>
          <p:nvPr userDrawn="1"/>
        </p:nvSpPr>
        <p:spPr>
          <a:xfrm>
            <a:off x="0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6F9B21-A2D1-7149-AF74-419246F237C5}"/>
              </a:ext>
            </a:extLst>
          </p:cNvPr>
          <p:cNvSpPr/>
          <p:nvPr userDrawn="1"/>
        </p:nvSpPr>
        <p:spPr>
          <a:xfrm>
            <a:off x="886884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89D310-4C3B-CD46-A1D8-A4F90B8463D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6481" y="6371166"/>
            <a:ext cx="914802" cy="28423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E969-52AB-4997-B9D0-BBD953E4850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108193" y="719328"/>
            <a:ext cx="6083808" cy="2316480"/>
          </a:xfrm>
          <a:solidFill>
            <a:srgbClr val="84C255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422576E-A7CC-48B3-AA3D-433DFEA01159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108193" y="3194304"/>
            <a:ext cx="6083808" cy="2316480"/>
          </a:xfrm>
          <a:solidFill>
            <a:srgbClr val="243A7E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8343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 Right - 2 bar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1" descr="Underwater view of a coral&#10;&#10;Description automatically generated">
            <a:extLst>
              <a:ext uri="{FF2B5EF4-FFF2-40B4-BE49-F238E27FC236}">
                <a16:creationId xmlns:a16="http://schemas.microsoft.com/office/drawing/2014/main" id="{ACEF0C8E-2DC7-A74A-8F57-54E7A855C9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6"/>
          <a:stretch/>
        </p:blipFill>
        <p:spPr bwMode="auto">
          <a:xfrm>
            <a:off x="5084731" y="0"/>
            <a:ext cx="7187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534400" y="381000"/>
            <a:ext cx="3657600" cy="60452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C95B5D-C708-B143-8DB3-7BECE993AAE6}"/>
              </a:ext>
            </a:extLst>
          </p:cNvPr>
          <p:cNvSpPr/>
          <p:nvPr userDrawn="1"/>
        </p:nvSpPr>
        <p:spPr>
          <a:xfrm>
            <a:off x="341296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638D06-098E-3A46-93BE-A6666CDBC45F}"/>
              </a:ext>
            </a:extLst>
          </p:cNvPr>
          <p:cNvSpPr txBox="1"/>
          <p:nvPr userDrawn="1"/>
        </p:nvSpPr>
        <p:spPr>
          <a:xfrm>
            <a:off x="9860239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943D71D5-7924-F941-B305-24358C58C7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1DCA4E-62B3-AF45-99C5-3487FA8923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59" y="6371166"/>
            <a:ext cx="914802" cy="284233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540E85F-0645-498C-9969-9E8AEDAFBCB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2193" y="719328"/>
            <a:ext cx="6083808" cy="2316480"/>
          </a:xfrm>
          <a:solidFill>
            <a:srgbClr val="84C255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8ACF7DB1-5DE0-498C-B993-EC17CA8134B4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2193" y="3194304"/>
            <a:ext cx="6083808" cy="2316480"/>
          </a:xfrm>
          <a:solidFill>
            <a:srgbClr val="243A7E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531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8097" y="487680"/>
            <a:ext cx="10972800" cy="98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4320" tIns="0" rIns="27432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8097" y="1307593"/>
            <a:ext cx="109728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4320" tIns="91440" rIns="274320" bIns="274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346689" y="6437376"/>
            <a:ext cx="845312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93A275-38EA-4D4E-B37F-CD257423AF35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59" y="6371166"/>
            <a:ext cx="914802" cy="2842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3C6398-276E-C858-9232-B0EA3A5B5E9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543425" y="6642100"/>
            <a:ext cx="3130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Confidential - Not for Public Consumption or Distribution</a:t>
            </a:r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94245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lang="en-US" sz="2800" b="1" i="0" cap="none" dirty="0" smtClean="0">
          <a:solidFill>
            <a:schemeClr val="accent3"/>
          </a:solidFill>
          <a:latin typeface="+mj-lt"/>
          <a:ea typeface="ＭＳ Ｐゴシック" pitchFamily="-108" charset="-128"/>
          <a:cs typeface="Helvetica Neue Bold Condensed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9pPr>
    </p:titleStyle>
    <p:bodyStyle>
      <a:lvl1pPr marL="304792" indent="-304792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2000">
          <a:solidFill>
            <a:srgbClr val="404040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685783" indent="-285744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800">
          <a:solidFill>
            <a:srgbClr val="404040"/>
          </a:solidFill>
          <a:latin typeface="+mn-lt"/>
          <a:ea typeface="ＭＳ Ｐゴシック" pitchFamily="-112" charset="-128"/>
        </a:defRPr>
      </a:lvl2pPr>
      <a:lvl3pPr marL="1066773" indent="-289977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600">
          <a:solidFill>
            <a:srgbClr val="404040"/>
          </a:solidFill>
          <a:latin typeface="+mn-lt"/>
          <a:ea typeface="ＭＳ Ｐゴシック" pitchFamily="-112" charset="-128"/>
        </a:defRPr>
      </a:lvl3pPr>
      <a:lvl4pPr marL="1447764" indent="-29421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400">
          <a:solidFill>
            <a:srgbClr val="404040"/>
          </a:solidFill>
          <a:latin typeface="+mn-lt"/>
          <a:ea typeface="ＭＳ Ｐゴシック" pitchFamily="-112" charset="-128"/>
        </a:defRPr>
      </a:lvl4pPr>
      <a:lvl5pPr marL="1828754" indent="-285744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400">
          <a:solidFill>
            <a:srgbClr val="404040"/>
          </a:solidFill>
          <a:latin typeface="+mn-lt"/>
          <a:ea typeface="ＭＳ Ｐゴシック" pitchFamily="-112" charset="-128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80">
          <p15:clr>
            <a:srgbClr val="F26B43"/>
          </p15:clr>
        </p15:guide>
        <p15:guide id="2" orient="horz" pos="816">
          <p15:clr>
            <a:srgbClr val="F26B43"/>
          </p15:clr>
        </p15:guide>
        <p15:guide id="3" pos="7392">
          <p15:clr>
            <a:srgbClr val="F26B43"/>
          </p15:clr>
        </p15:guide>
        <p15:guide id="5" pos="3840">
          <p15:clr>
            <a:srgbClr val="F26B43"/>
          </p15:clr>
        </p15:guide>
        <p15:guide id="6" pos="480">
          <p15:clr>
            <a:srgbClr val="F26B43"/>
          </p15:clr>
        </p15:guide>
        <p15:guide id="7" orient="horz" pos="2160">
          <p15:clr>
            <a:srgbClr val="F26B43"/>
          </p15:clr>
        </p15:guide>
        <p15:guide id="8" orient="horz" pos="39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F1AACF-2EC6-41CE-9052-69EDCF03A1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/>
              <a:t>Communication Best Practices: </a:t>
            </a:r>
            <a:br>
              <a:rPr lang="en-US" sz="3600"/>
            </a:br>
            <a:r>
              <a:rPr lang="en-US" sz="3600" b="0"/>
              <a:t>Key Elements to Consider in Patient Communication Following CAR T Discharge</a:t>
            </a:r>
            <a:endParaRPr lang="en-US" sz="3600" b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0A83F7-5445-3B48-30A7-1E1478BACEA8}"/>
              </a:ext>
            </a:extLst>
          </p:cNvPr>
          <p:cNvSpPr/>
          <p:nvPr/>
        </p:nvSpPr>
        <p:spPr>
          <a:xfrm>
            <a:off x="322113" y="6502906"/>
            <a:ext cx="17411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US-UNB-00651  |  06/2026</a:t>
            </a:r>
            <a:endParaRPr lang="en-US" sz="10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848622-13E6-045A-ED8A-18E166CA2857}"/>
              </a:ext>
            </a:extLst>
          </p:cNvPr>
          <p:cNvSpPr txBox="1"/>
          <p:nvPr/>
        </p:nvSpPr>
        <p:spPr>
          <a:xfrm>
            <a:off x="2413397" y="6518294"/>
            <a:ext cx="73652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KITE, and the Kite logo are trademarks of Kite Pharma, Inc. GILEAD is a trademark of Gilead Sciences, Inc. ©2026 Kite Pharma, Inc.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658672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A26F4-E7DF-AA2B-39F1-A9F32D27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>
            <a:extLst>
              <a:ext uri="{FF2B5EF4-FFF2-40B4-BE49-F238E27FC236}">
                <a16:creationId xmlns:a16="http://schemas.microsoft.com/office/drawing/2014/main" id="{A508A1D5-F2AF-4744-E1AD-C01DCD71F01B}"/>
              </a:ext>
            </a:extLst>
          </p:cNvPr>
          <p:cNvSpPr/>
          <p:nvPr/>
        </p:nvSpPr>
        <p:spPr>
          <a:xfrm rot="16200000">
            <a:off x="681229" y="1038354"/>
            <a:ext cx="3648456" cy="5010911"/>
          </a:xfrm>
          <a:prstGeom prst="flowChartOffpageConnector">
            <a:avLst/>
          </a:prstGeom>
          <a:solidFill>
            <a:schemeClr val="accent3"/>
          </a:solidFill>
          <a:ln>
            <a:noFill/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t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0514095-EFC3-08A0-EE85-C2B980E5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ATC to Patient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F06DD-DB5B-3DE1-C579-731169A72E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A213AB9-D2A4-69C1-87EB-E98C9F32AACD}"/>
              </a:ext>
            </a:extLst>
          </p:cNvPr>
          <p:cNvSpPr txBox="1">
            <a:spLocks/>
          </p:cNvSpPr>
          <p:nvPr/>
        </p:nvSpPr>
        <p:spPr bwMode="auto">
          <a:xfrm>
            <a:off x="304800" y="2220370"/>
            <a:ext cx="3910584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>
            <a:lvl1pPr marL="304792" indent="-304792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+mn-lt"/>
                <a:ea typeface="ＭＳ Ｐゴシック" pitchFamily="-108" charset="-128"/>
                <a:cs typeface="ＭＳ Ｐゴシック" pitchFamily="-108" charset="-128"/>
              </a:defRPr>
            </a:lvl1pPr>
            <a:lvl2pPr marL="685783" indent="-285744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2pPr>
            <a:lvl3pPr marL="1066773" indent="-289977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3pPr>
            <a:lvl4pPr marL="1447764" indent="-29421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4pPr>
            <a:lvl5pPr marL="1828754" indent="-285744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5pPr>
            <a:lvl6pPr marL="3352716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3962301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4571886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5181470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kern="0" dirty="0">
                <a:solidFill>
                  <a:schemeClr val="bg1"/>
                </a:solidFill>
              </a:rPr>
              <a:t>As your patient transitions home following CAR T-cell therapy, clear communication from the treatment team is critical to ensure a safe and coordinated recovery period.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600" b="1" kern="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kern="0" dirty="0">
                <a:solidFill>
                  <a:schemeClr val="bg1"/>
                </a:solidFill>
              </a:rPr>
              <a:t>To support continuity of care and best practices, some key elements in their communication may be helpful when they return home: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F7AD84-D6A5-F128-3973-6D1F0536A9F2}"/>
              </a:ext>
            </a:extLst>
          </p:cNvPr>
          <p:cNvSpPr/>
          <p:nvPr/>
        </p:nvSpPr>
        <p:spPr>
          <a:xfrm>
            <a:off x="5148072" y="5723845"/>
            <a:ext cx="5852160" cy="618744"/>
          </a:xfrm>
          <a:prstGeom prst="roundRect">
            <a:avLst/>
          </a:prstGeom>
          <a:solidFill>
            <a:schemeClr val="accent2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228600" indent="-228600">
              <a:buFont typeface="+mj-lt"/>
              <a:buAutoNum type="arabicPeriod" startAt="4"/>
            </a:pPr>
            <a:r>
              <a:rPr lang="en-US" sz="1200" dirty="0">
                <a:solidFill>
                  <a:schemeClr val="bg1"/>
                </a:solidFill>
              </a:rPr>
              <a:t>Important reminders for caregivers which include careful observation and reporting of behavioral and neurological changes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A6AF854-EE40-A20E-6DD5-A472D0A1F5FB}"/>
              </a:ext>
            </a:extLst>
          </p:cNvPr>
          <p:cNvGrpSpPr/>
          <p:nvPr/>
        </p:nvGrpSpPr>
        <p:grpSpPr>
          <a:xfrm>
            <a:off x="5148072" y="1192149"/>
            <a:ext cx="5852160" cy="1084326"/>
            <a:chOff x="5148072" y="1563624"/>
            <a:chExt cx="5852160" cy="108432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0CAC4BA-16B5-A4EC-14D2-C4E6FAB8E7B7}"/>
                </a:ext>
              </a:extLst>
            </p:cNvPr>
            <p:cNvSpPr/>
            <p:nvPr/>
          </p:nvSpPr>
          <p:spPr>
            <a:xfrm>
              <a:off x="5148072" y="1563624"/>
              <a:ext cx="5852160" cy="320040"/>
            </a:xfrm>
            <a:prstGeom prst="roundRect">
              <a:avLst/>
            </a:prstGeom>
            <a:solidFill>
              <a:schemeClr val="accent2"/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228600" indent="-228600">
                <a:buFont typeface="+mj-lt"/>
                <a:buAutoNum type="arabicPeriod"/>
              </a:pPr>
              <a:r>
                <a:rPr lang="en-US" sz="1200" dirty="0">
                  <a:solidFill>
                    <a:schemeClr val="bg1"/>
                  </a:solidFill>
                </a:rPr>
                <a:t>Treatment Summary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E8D1803-4E84-9121-AA88-0ADAE1BAFE6E}"/>
                </a:ext>
              </a:extLst>
            </p:cNvPr>
            <p:cNvSpPr/>
            <p:nvPr/>
          </p:nvSpPr>
          <p:spPr>
            <a:xfrm>
              <a:off x="5148072" y="1938528"/>
              <a:ext cx="5852160" cy="709422"/>
            </a:xfrm>
            <a:prstGeom prst="roundRect">
              <a:avLst>
                <a:gd name="adj" fmla="val 9278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342900" indent="-3302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CAR T-cell product administered </a:t>
              </a:r>
            </a:p>
            <a:p>
              <a:pPr marL="342900" indent="-3302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Indication </a:t>
              </a:r>
            </a:p>
            <a:p>
              <a:pPr marL="342900" indent="-3302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Date of infusion and Authorized Treatment Center (ATC)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F34876-F19C-1071-88EA-5A792DD35EB6}"/>
              </a:ext>
            </a:extLst>
          </p:cNvPr>
          <p:cNvGrpSpPr/>
          <p:nvPr/>
        </p:nvGrpSpPr>
        <p:grpSpPr>
          <a:xfrm>
            <a:off x="5148072" y="2459970"/>
            <a:ext cx="5852160" cy="2045355"/>
            <a:chOff x="5148072" y="2728641"/>
            <a:chExt cx="5852160" cy="204535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15C50C7-BACF-405B-E0D5-60EC896C4FC7}"/>
                </a:ext>
              </a:extLst>
            </p:cNvPr>
            <p:cNvSpPr/>
            <p:nvPr/>
          </p:nvSpPr>
          <p:spPr>
            <a:xfrm>
              <a:off x="5148072" y="2728641"/>
              <a:ext cx="5852160" cy="320040"/>
            </a:xfrm>
            <a:prstGeom prst="roundRect">
              <a:avLst/>
            </a:prstGeom>
            <a:solidFill>
              <a:schemeClr val="accent2"/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228600" indent="-228600">
                <a:buFont typeface="+mj-lt"/>
                <a:buAutoNum type="arabicPeriod" startAt="2"/>
              </a:pPr>
              <a:r>
                <a:rPr lang="en-US" sz="1200" dirty="0">
                  <a:solidFill>
                    <a:schemeClr val="bg1"/>
                  </a:solidFill>
                </a:rPr>
                <a:t>Awareness of side effects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CFFCB3A-2FCB-46A2-9422-4F1AD02D2869}"/>
                </a:ext>
              </a:extLst>
            </p:cNvPr>
            <p:cNvSpPr/>
            <p:nvPr/>
          </p:nvSpPr>
          <p:spPr>
            <a:xfrm>
              <a:off x="5148072" y="3098292"/>
              <a:ext cx="5852160" cy="1675704"/>
            </a:xfrm>
            <a:prstGeom prst="roundRect">
              <a:avLst>
                <a:gd name="adj" fmla="val 3133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342900" indent="-3302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Please refer to the full list of possible side effects for administered CAR T in their respective prescribing information</a:t>
              </a:r>
            </a:p>
            <a:p>
              <a:pPr marL="685800" lvl="2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romanLcPeriod"/>
              </a:pPr>
              <a:r>
                <a:rPr lang="en-US" sz="1200" kern="0" dirty="0">
                  <a:solidFill>
                    <a:schemeClr val="tx1"/>
                  </a:solidFill>
                </a:rPr>
                <a:t>Examples of key manifestations of CRS include but not limited to fever, tachypnea, headache, tachycardia, hypotension, rash, and hypoxia</a:t>
              </a:r>
            </a:p>
            <a:p>
              <a:pPr marL="685800" lvl="2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romanLcPeriod"/>
              </a:pPr>
              <a:r>
                <a:rPr lang="en-US" sz="1200" kern="0" dirty="0">
                  <a:solidFill>
                    <a:schemeClr val="tx1"/>
                  </a:solidFill>
                </a:rPr>
                <a:t>Examples of the most common NTs include but not limited to delirium, encephalopathy, aphasia, lethargy, difficulty concentrating, agitation, tremor, seizures, edema</a:t>
              </a:r>
              <a:endParaRPr lang="en-US" sz="1200" dirty="0">
                <a:solidFill>
                  <a:schemeClr val="tx1"/>
                </a:solidFill>
              </a:endParaRPr>
            </a:p>
            <a:p>
              <a:pPr marL="342900" indent="-3302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dirty="0">
                  <a:solidFill>
                    <a:schemeClr val="tx1"/>
                  </a:solidFill>
                </a:rPr>
                <a:t>Clear direction on when to go directly to the emergency department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96FC4A-1DAE-F9AD-4D26-E04314F552C9}"/>
              </a:ext>
            </a:extLst>
          </p:cNvPr>
          <p:cNvGrpSpPr/>
          <p:nvPr/>
        </p:nvGrpSpPr>
        <p:grpSpPr>
          <a:xfrm>
            <a:off x="5148072" y="4634652"/>
            <a:ext cx="5852160" cy="905699"/>
            <a:chOff x="5148072" y="5034290"/>
            <a:chExt cx="5852160" cy="90569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806BA10-8D57-0CD7-6838-8C6B1F21ABA7}"/>
                </a:ext>
              </a:extLst>
            </p:cNvPr>
            <p:cNvSpPr/>
            <p:nvPr/>
          </p:nvSpPr>
          <p:spPr>
            <a:xfrm>
              <a:off x="5148072" y="5034290"/>
              <a:ext cx="5852160" cy="320040"/>
            </a:xfrm>
            <a:prstGeom prst="roundRect">
              <a:avLst/>
            </a:prstGeom>
            <a:solidFill>
              <a:schemeClr val="accent2"/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228600" indent="-228600">
                <a:buFont typeface="+mj-lt"/>
                <a:buAutoNum type="arabicPeriod" startAt="3"/>
              </a:pPr>
              <a:r>
                <a:rPr lang="en-US" sz="1200" dirty="0">
                  <a:solidFill>
                    <a:schemeClr val="bg1"/>
                  </a:solidFill>
                </a:rPr>
                <a:t>Contact information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F801E6C-1273-0F35-C152-FAF842F5F82A}"/>
                </a:ext>
              </a:extLst>
            </p:cNvPr>
            <p:cNvSpPr/>
            <p:nvPr/>
          </p:nvSpPr>
          <p:spPr>
            <a:xfrm>
              <a:off x="5148072" y="5399695"/>
              <a:ext cx="5852160" cy="540294"/>
            </a:xfrm>
            <a:prstGeom prst="roundRect">
              <a:avLst>
                <a:gd name="adj" fmla="val 9278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342900" indent="-330200"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Direct ATC contact information</a:t>
              </a:r>
            </a:p>
            <a:p>
              <a:pPr marL="342900" indent="-330200"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After-hours instructions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15852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Kite_Presentation_Template_11-16-21">
  <a:themeElements>
    <a:clrScheme name="KITE TEMPLATE">
      <a:dk1>
        <a:srgbClr val="000000"/>
      </a:dk1>
      <a:lt1>
        <a:srgbClr val="FFFFFF"/>
      </a:lt1>
      <a:dk2>
        <a:srgbClr val="D11241"/>
      </a:dk2>
      <a:lt2>
        <a:srgbClr val="E7E6E6"/>
      </a:lt2>
      <a:accent1>
        <a:srgbClr val="D11241"/>
      </a:accent1>
      <a:accent2>
        <a:srgbClr val="243A7E"/>
      </a:accent2>
      <a:accent3>
        <a:srgbClr val="2C70AC"/>
      </a:accent3>
      <a:accent4>
        <a:srgbClr val="73AEC5"/>
      </a:accent4>
      <a:accent5>
        <a:srgbClr val="84C255"/>
      </a:accent5>
      <a:accent6>
        <a:srgbClr val="52438A"/>
      </a:accent6>
      <a:hlink>
        <a:srgbClr val="D11241"/>
      </a:hlink>
      <a:folHlink>
        <a:srgbClr val="5F5F5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dot"/>
        </a:ln>
        <a:effectLst/>
      </a:spPr>
      <a:bodyPr lIns="182880" tIns="91440" rIns="182880" bIns="91440" rtlCol="0" anchor="t"/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  <a:prstDash val="dot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238</Words>
  <Application>Microsoft Macintosh PowerPoint</Application>
  <PresentationFormat>Widescreen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Proxima Nova Regular</vt:lpstr>
      <vt:lpstr>1_Kite_Presentation_Template_11-16-21</vt:lpstr>
      <vt:lpstr>Communication Best Practices:  Key Elements to Consider in Patient Communication Following CAR T Discharge</vt:lpstr>
      <vt:lpstr>ATC to Patient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Sharath Krishna</dc:creator>
  <cp:lastModifiedBy>Emily Bologna (Omnicom)</cp:lastModifiedBy>
  <cp:revision>8</cp:revision>
  <dcterms:created xsi:type="dcterms:W3CDTF">2026-04-20T18:10:11Z</dcterms:created>
  <dcterms:modified xsi:type="dcterms:W3CDTF">2026-09-30T16:15:45Z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e19d756-792e-42a1-bcad-4cb9051ddd2d_Enabled">
    <vt:lpwstr>true</vt:lpwstr>
  </property>
  <property fmtid="{D5CDD505-2E9C-101B-9397-08002B2CF9AE}" pid="3" name="MSIP_Label_8e19d756-792e-42a1-bcad-4cb9051ddd2d_SetDate">
    <vt:lpwstr>2026-09-30T16:14:06Z</vt:lpwstr>
  </property>
  <property fmtid="{D5CDD505-2E9C-101B-9397-08002B2CF9AE}" pid="4" name="MSIP_Label_8e19d756-792e-42a1-bcad-4cb9051ddd2d_Method">
    <vt:lpwstr>Standard</vt:lpwstr>
  </property>
  <property fmtid="{D5CDD505-2E9C-101B-9397-08002B2CF9AE}" pid="5" name="MSIP_Label_8e19d756-792e-42a1-bcad-4cb9051ddd2d_Name">
    <vt:lpwstr>Confidential</vt:lpwstr>
  </property>
  <property fmtid="{D5CDD505-2E9C-101B-9397-08002B2CF9AE}" pid="6" name="MSIP_Label_8e19d756-792e-42a1-bcad-4cb9051ddd2d_SiteId">
    <vt:lpwstr>41eb501a-f671-4ce0-a5bf-b64168c3705f</vt:lpwstr>
  </property>
  <property fmtid="{D5CDD505-2E9C-101B-9397-08002B2CF9AE}" pid="7" name="MSIP_Label_8e19d756-792e-42a1-bcad-4cb9051ddd2d_ActionId">
    <vt:lpwstr>48642c6b-465e-4936-9470-8194946d64eb</vt:lpwstr>
  </property>
  <property fmtid="{D5CDD505-2E9C-101B-9397-08002B2CF9AE}" pid="8" name="MSIP_Label_8e19d756-792e-42a1-bcad-4cb9051ddd2d_ContentBits">
    <vt:lpwstr>2</vt:lpwstr>
  </property>
  <property fmtid="{D5CDD505-2E9C-101B-9397-08002B2CF9AE}" pid="9" name="MSIP_Label_8e19d756-792e-42a1-bcad-4cb9051ddd2d_Tag">
    <vt:lpwstr>50, 3, 0, 1</vt:lpwstr>
  </property>
  <property fmtid="{D5CDD505-2E9C-101B-9397-08002B2CF9AE}" pid="10" name="ClassificationContentMarkingFooterLocations">
    <vt:lpwstr>1_Kite_Presentation_Template_11-16-21:4</vt:lpwstr>
  </property>
  <property fmtid="{D5CDD505-2E9C-101B-9397-08002B2CF9AE}" pid="11" name="ClassificationContentMarkingFooterText">
    <vt:lpwstr>Confidential - Not for Public Consumption or Distribution</vt:lpwstr>
  </property>
</Properties>
</file>