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"/>
  </p:notesMasterIdLst>
  <p:sldIdLst>
    <p:sldId id="259" r:id="rId2"/>
    <p:sldId id="260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94C5B83-FB39-001D-F4FE-C0B4597D65A1}" name="Sharath Krishna" initials="SK" userId="Sharath Krishna" providerId="None"/>
  <p188:author id="{7B6A12E7-8E27-0F3D-F105-A9BB5D4598A1}" name="Dennis Kim, PhD" initials="DKP" userId="Dennis Kim, PhD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91" autoAdjust="0"/>
    <p:restoredTop sz="94646"/>
  </p:normalViewPr>
  <p:slideViewPr>
    <p:cSldViewPr snapToGrid="0">
      <p:cViewPr varScale="1">
        <p:scale>
          <a:sx n="108" d="100"/>
          <a:sy n="108" d="100"/>
        </p:scale>
        <p:origin x="672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1" d="100"/>
          <a:sy n="81" d="100"/>
        </p:scale>
        <p:origin x="3894" y="10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Relationship Id="rId9" Type="http://schemas.microsoft.com/office/2018/10/relationships/authors" Target="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8DAB414-84B9-433B-BA16-A315412374D3}" type="datetimeFigureOut">
              <a:rPr lang="en-US" smtClean="0"/>
              <a:t>9/30/26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E5974D-04C4-4A32-9CE6-9AB66133F0B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867192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ADB1E3C-194E-49B9-905F-FBEFB951C99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579689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E5974D-04C4-4A32-9CE6-9AB66133F0B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05585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5" Type="http://schemas.openxmlformats.org/officeDocument/2006/relationships/image" Target="../media/image4.png"/><Relationship Id="rId4" Type="http://schemas.openxmlformats.org/officeDocument/2006/relationships/image" Target="../media/image3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Relationship Id="rId4" Type="http://schemas.openxmlformats.org/officeDocument/2006/relationships/image" Target="../media/image3.emf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4" Type="http://schemas.openxmlformats.org/officeDocument/2006/relationships/image" Target="../media/image3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4" Type="http://schemas.openxmlformats.org/officeDocument/2006/relationships/image" Target="../media/image3.emf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4" Type="http://schemas.openxmlformats.org/officeDocument/2006/relationships/image" Target="../media/image3.emf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4" Type="http://schemas.openxmlformats.org/officeDocument/2006/relationships/image" Target="../media/image3.emf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7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8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19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0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3.xml"/><Relationship Id="rId4" Type="http://schemas.openxmlformats.org/officeDocument/2006/relationships/image" Target="../media/image1.emf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4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5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6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7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8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9.xml"/><Relationship Id="rId4" Type="http://schemas.openxmlformats.org/officeDocument/2006/relationships/image" Target="../media/image1.emf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0.xml"/><Relationship Id="rId4" Type="http://schemas.openxmlformats.org/officeDocument/2006/relationships/image" Target="../media/image1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close up of a coral&#10;&#10;Description automatically generated">
            <a:extLst>
              <a:ext uri="{FF2B5EF4-FFF2-40B4-BE49-F238E27FC236}">
                <a16:creationId xmlns:a16="http://schemas.microsoft.com/office/drawing/2014/main" id="{1ADAC70B-2B3B-0046-B694-0C8B927AE9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" y="1"/>
            <a:ext cx="12192002" cy="6251664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A37360DF-E665-334B-8B21-F94997F307B0}"/>
              </a:ext>
            </a:extLst>
          </p:cNvPr>
          <p:cNvSpPr/>
          <p:nvPr userDrawn="1"/>
        </p:nvSpPr>
        <p:spPr>
          <a:xfrm>
            <a:off x="0" y="448056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3BB9345-663F-5943-8A76-5F301E5E33C7}"/>
              </a:ext>
            </a:extLst>
          </p:cNvPr>
          <p:cNvSpPr txBox="1"/>
          <p:nvPr userDrawn="1"/>
        </p:nvSpPr>
        <p:spPr>
          <a:xfrm>
            <a:off x="3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B18038F-7316-4744-8A73-1C21F54A27D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0" name="Picture 9" descr="A close up of a logo&#10;&#10;Description automatically generated">
            <a:extLst>
              <a:ext uri="{FF2B5EF4-FFF2-40B4-BE49-F238E27FC236}">
                <a16:creationId xmlns:a16="http://schemas.microsoft.com/office/drawing/2014/main" id="{0D99CE69-888B-BA48-A4DE-A999BACDCC9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2076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close up of a flower&#10;&#10;Description automatically generated">
            <a:extLst>
              <a:ext uri="{FF2B5EF4-FFF2-40B4-BE49-F238E27FC236}">
                <a16:creationId xmlns:a16="http://schemas.microsoft.com/office/drawing/2014/main" id="{BC2B2615-796A-C542-8B1C-BB232713DC0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2"/>
            <a:ext cx="12191997" cy="592785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48E7B61D-6DCE-E74F-B32D-8161C9BC027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998AD30-D20E-8E46-9915-35236F424312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C5F9ECA-4F02-B844-8F77-B11DE911A362}"/>
              </a:ext>
            </a:extLst>
          </p:cNvPr>
          <p:cNvSpPr txBox="1"/>
          <p:nvPr userDrawn="1"/>
        </p:nvSpPr>
        <p:spPr>
          <a:xfrm>
            <a:off x="3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B3C6C7C-BDB4-D844-8B44-27A90F0F93E6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94CD23D4-C9BF-C740-AEE8-9D0169C8A91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7106353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1AB7FB1E-ACA7-C449-9304-52685EFE223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2"/>
            <a:ext cx="12192000" cy="6772658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4FFDC3EF-1B13-3D4D-A484-2A498A983761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AE9D58DA-E9E5-9448-B8C7-BF2CF58A89CE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35B5D4-176D-FF4C-8A51-B53766022FC4}"/>
              </a:ext>
            </a:extLst>
          </p:cNvPr>
          <p:cNvSpPr txBox="1"/>
          <p:nvPr userDrawn="1"/>
        </p:nvSpPr>
        <p:spPr>
          <a:xfrm>
            <a:off x="0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D302952-E295-D245-95C0-E187BF30A26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9" name="Picture 8" descr="A close up of a logo&#10;&#10;Description automatically generated">
            <a:extLst>
              <a:ext uri="{FF2B5EF4-FFF2-40B4-BE49-F238E27FC236}">
                <a16:creationId xmlns:a16="http://schemas.microsoft.com/office/drawing/2014/main" id="{2A0321DF-9E8A-0D44-962A-9C42A1AECDE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722414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blurry image of a person&#10;&#10;Description automatically generated">
            <a:extLst>
              <a:ext uri="{FF2B5EF4-FFF2-40B4-BE49-F238E27FC236}">
                <a16:creationId xmlns:a16="http://schemas.microsoft.com/office/drawing/2014/main" id="{1CA2A11E-4374-0F45-AE31-F28551B561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"/>
            <a:ext cx="12192000" cy="6286500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5DDEA4C7-3C07-6C4E-8FBC-F76497931CA7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0CFC2D2-344F-294E-A043-F41F57D38138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C99825-F1D0-A245-8ACD-7EB34107ED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1" name="Picture 10" descr="A close up of a logo&#10;&#10;Description automatically generated">
            <a:extLst>
              <a:ext uri="{FF2B5EF4-FFF2-40B4-BE49-F238E27FC236}">
                <a16:creationId xmlns:a16="http://schemas.microsoft.com/office/drawing/2014/main" id="{7E9AE474-5E6F-C448-B524-17125745784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3543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A picture containing person, toothbrush, holding, person&#10;&#10;Description automatically generated">
            <a:extLst>
              <a:ext uri="{FF2B5EF4-FFF2-40B4-BE49-F238E27FC236}">
                <a16:creationId xmlns:a16="http://schemas.microsoft.com/office/drawing/2014/main" id="{E2A2F3F7-5C75-0841-8105-1F0ED044C03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12191998" cy="6826313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316633-9325-4E4E-8D22-16AAB8BA414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87BAF-9DC9-1446-9DB0-48D6F45B37E4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8BA4A-79AB-C341-A4FE-2B2106D80A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3EE11879-19D9-FA49-AC4E-DB667EC14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50764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Picture 18" descr="A person preparing food in a kitchen&#10;&#10;Description automatically generated">
            <a:extLst>
              <a:ext uri="{FF2B5EF4-FFF2-40B4-BE49-F238E27FC236}">
                <a16:creationId xmlns:a16="http://schemas.microsoft.com/office/drawing/2014/main" id="{9C2B30DC-5A99-074C-9D02-388325FBDA3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-5" y="692"/>
            <a:ext cx="12191997" cy="6055349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FE316633-9325-4E4E-8D22-16AAB8BA414A}"/>
              </a:ext>
            </a:extLst>
          </p:cNvPr>
          <p:cNvSpPr/>
          <p:nvPr userDrawn="1"/>
        </p:nvSpPr>
        <p:spPr>
          <a:xfrm>
            <a:off x="0" y="4470400"/>
            <a:ext cx="12192000" cy="23876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231325" y="4749935"/>
            <a:ext cx="801655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B2687BAF-9DC9-1446-9DB0-48D6F45B37E4}"/>
              </a:ext>
            </a:extLst>
          </p:cNvPr>
          <p:cNvSpPr/>
          <p:nvPr userDrawn="1"/>
        </p:nvSpPr>
        <p:spPr>
          <a:xfrm>
            <a:off x="228251" y="6438138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E88BA4A-79AB-C341-A4FE-2B2106D80AB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16208" y="6245777"/>
            <a:ext cx="1301428" cy="390768"/>
          </a:xfrm>
          <a:prstGeom prst="rect">
            <a:avLst/>
          </a:prstGeom>
        </p:spPr>
      </p:pic>
      <p:pic>
        <p:nvPicPr>
          <p:cNvPr id="12" name="Picture 11" descr="A close up of a logo&#10;&#10;Description automatically generated">
            <a:extLst>
              <a:ext uri="{FF2B5EF4-FFF2-40B4-BE49-F238E27FC236}">
                <a16:creationId xmlns:a16="http://schemas.microsoft.com/office/drawing/2014/main" id="{3EE11879-19D9-FA49-AC4E-DB667EC140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" y="2686758"/>
            <a:ext cx="5574308" cy="4171244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79459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blu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253133-63AD-7A47-8F13-7C130EFA2C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596689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14C2B0E1-077E-014A-8743-F7AEBEBB4B96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56355" y="3780155"/>
            <a:ext cx="10713157" cy="1934845"/>
          </a:xfrm>
        </p:spPr>
        <p:txBody>
          <a:bodyPr anchor="t">
            <a:noAutofit/>
          </a:bodyPr>
          <a:lstStyle>
            <a:lvl1pPr marL="0" indent="0" algn="l">
              <a:lnSpc>
                <a:spcPct val="110000"/>
              </a:lnSpc>
              <a:buNone/>
              <a:defRPr sz="1400" b="0" i="0" kern="800" spc="400" baseline="0">
                <a:solidFill>
                  <a:schemeClr val="bg2">
                    <a:lumMod val="20000"/>
                    <a:lumOff val="80000"/>
                  </a:schemeClr>
                </a:solidFill>
                <a:latin typeface="+mj-lt"/>
              </a:defRPr>
            </a:lvl1pPr>
            <a:lvl2pPr marL="609585" indent="0" algn="ctr">
              <a:buNone/>
              <a:defRPr sz="2667"/>
            </a:lvl2pPr>
            <a:lvl3pPr marL="1219170" indent="0" algn="ctr">
              <a:buNone/>
              <a:defRPr sz="2400"/>
            </a:lvl3pPr>
            <a:lvl4pPr marL="1828754" indent="0" algn="ctr">
              <a:buNone/>
              <a:defRPr sz="2133"/>
            </a:lvl4pPr>
            <a:lvl5pPr marL="2438339" indent="0" algn="ctr">
              <a:buNone/>
              <a:defRPr sz="2133"/>
            </a:lvl5pPr>
            <a:lvl6pPr marL="3047924" indent="0" algn="ctr">
              <a:buNone/>
              <a:defRPr sz="2133"/>
            </a:lvl6pPr>
            <a:lvl7pPr marL="3657509" indent="0" algn="ctr">
              <a:buNone/>
              <a:defRPr sz="2133"/>
            </a:lvl7pPr>
            <a:lvl8pPr marL="4267093" indent="0" algn="ctr">
              <a:buNone/>
              <a:defRPr sz="2133"/>
            </a:lvl8pPr>
            <a:lvl9pPr marL="4876678" indent="0" algn="ctr">
              <a:buNone/>
              <a:defRPr sz="2133"/>
            </a:lvl9pPr>
          </a:lstStyle>
          <a:p>
            <a:r>
              <a:rPr lang="en-US"/>
              <a:t>CLICK TO EDIT MASTER SUBTITLE STYLE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1279DCF-AC76-E644-95B6-BB554245E52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6356" y="596687"/>
            <a:ext cx="2152852" cy="646418"/>
          </a:xfrm>
          <a:prstGeom prst="rect">
            <a:avLst/>
          </a:prstGeom>
        </p:spPr>
      </p:pic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1896A425-F144-436E-A4B4-A720E42302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AE4E2E6-4BFD-45C7-A06F-BA427439A4E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494388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2133BC0C-825A-B442-BBEC-EBA27259B09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5093" y="0"/>
            <a:ext cx="11666907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027A308-83D2-434B-A4CF-71AF6A3F2B61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A634E6-3DC8-9F40-9913-E61E91E4DEAE}"/>
              </a:ext>
            </a:extLst>
          </p:cNvPr>
          <p:cNvSpPr txBox="1"/>
          <p:nvPr userDrawn="1"/>
        </p:nvSpPr>
        <p:spPr>
          <a:xfrm>
            <a:off x="8431417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257D8480-243B-AD44-8307-36334BE3A2F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81040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close up of a coral&#10;&#10;Description automatically generated">
            <a:extLst>
              <a:ext uri="{FF2B5EF4-FFF2-40B4-BE49-F238E27FC236}">
                <a16:creationId xmlns:a16="http://schemas.microsoft.com/office/drawing/2014/main" id="{47216300-87D3-6D47-BCF8-BB89A388A3F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59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7960677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291744" y="2251075"/>
            <a:ext cx="3728622" cy="1177925"/>
          </a:xfrm>
        </p:spPr>
        <p:txBody>
          <a:bodyPr lIns="0" rIns="0"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9C3876B-91F9-A444-BC6C-5108085465C3}"/>
              </a:ext>
            </a:extLst>
          </p:cNvPr>
          <p:cNvSpPr txBox="1"/>
          <p:nvPr userDrawn="1"/>
        </p:nvSpPr>
        <p:spPr>
          <a:xfrm>
            <a:off x="14496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408BF046-8980-0548-8EB1-EB803285D892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8105" y="6371163"/>
            <a:ext cx="914803" cy="27468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124522A-88A7-4796-92C8-3C6C0EA4E793}"/>
              </a:ext>
            </a:extLst>
          </p:cNvPr>
          <p:cNvSpPr/>
          <p:nvPr userDrawn="1"/>
        </p:nvSpPr>
        <p:spPr>
          <a:xfrm>
            <a:off x="451030" y="6398664"/>
            <a:ext cx="6878806" cy="5539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BACKGROUND INFORMATION ONLY. DO NOT DUPLICATE, DISTRIBUTE, OR USE IN DETAILING. 10/2024 ­­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0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896278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flower&#10;&#10;Description automatically generated">
            <a:extLst>
              <a:ext uri="{FF2B5EF4-FFF2-40B4-BE49-F238E27FC236}">
                <a16:creationId xmlns:a16="http://schemas.microsoft.com/office/drawing/2014/main" id="{64D94694-17B2-3549-985F-0E27B58EA3A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905000" y="0"/>
            <a:ext cx="10287000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3E5CFFB-104C-7E49-AA4C-50EF4E96F16C}"/>
              </a:ext>
            </a:extLst>
          </p:cNvPr>
          <p:cNvSpPr txBox="1"/>
          <p:nvPr userDrawn="1"/>
        </p:nvSpPr>
        <p:spPr>
          <a:xfrm>
            <a:off x="9938896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B433127-3B44-D54D-AA2D-5A733A0CD3E4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973A3C2-9797-E440-8533-8D38E8BF8F9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306028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person wearing a blue hat&#10;&#10;Description automatically generated">
            <a:extLst>
              <a:ext uri="{FF2B5EF4-FFF2-40B4-BE49-F238E27FC236}">
                <a16:creationId xmlns:a16="http://schemas.microsoft.com/office/drawing/2014/main" id="{DE9B353D-1C67-1446-9C0E-B68C8B17D795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" y="0"/>
            <a:ext cx="10311262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7960677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8183722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82B41E7-9574-3142-B26A-1618246158DF}"/>
              </a:ext>
            </a:extLst>
          </p:cNvPr>
          <p:cNvSpPr/>
          <p:nvPr userDrawn="1"/>
        </p:nvSpPr>
        <p:spPr>
          <a:xfrm>
            <a:off x="8071566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7E7C9C7-B510-0245-8E5A-E4DA9A250A8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8105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6804773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EE8ACA5B-C168-424F-A691-64B746720EE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0543" y="0"/>
            <a:ext cx="10291458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2139C62-F060-0249-BC48-B5C721E84660}"/>
              </a:ext>
            </a:extLst>
          </p:cNvPr>
          <p:cNvSpPr/>
          <p:nvPr userDrawn="1"/>
        </p:nvSpPr>
        <p:spPr>
          <a:xfrm>
            <a:off x="2" y="0"/>
            <a:ext cx="4231323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16AEDD-3AB4-7C46-B627-EF134697FD1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23045" y="2251075"/>
            <a:ext cx="3749187" cy="1177925"/>
          </a:xfrm>
        </p:spPr>
        <p:txBody>
          <a:bodyPr>
            <a:noAutofit/>
          </a:bodyPr>
          <a:lstStyle>
            <a:lvl1pPr marL="0" marR="0" indent="0" algn="l" defTabSz="914377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 sz="4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Insert Master Title Here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347F6B7-BAB4-7641-B5D3-6BDC6E9356F0}"/>
              </a:ext>
            </a:extLst>
          </p:cNvPr>
          <p:cNvSpPr/>
          <p:nvPr userDrawn="1"/>
        </p:nvSpPr>
        <p:spPr>
          <a:xfrm>
            <a:off x="247759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F55D5E-32DA-7A49-BE05-C860854EEE00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84889576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erson standing in a kitchen&#10;&#10;Description automatically generated">
            <a:extLst>
              <a:ext uri="{FF2B5EF4-FFF2-40B4-BE49-F238E27FC236}">
                <a16:creationId xmlns:a16="http://schemas.microsoft.com/office/drawing/2014/main" id="{04FAEC3B-79FE-3649-AB9A-128F39A02C4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914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1B9AA6C-C63A-0A4E-954C-4CC86083E50D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91818151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3E5D4BD9-9780-724E-A6A6-85B696E58FC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FA3AFF-461D-624D-A821-D2643E7CACD6}"/>
              </a:ext>
            </a:extLst>
          </p:cNvPr>
          <p:cNvSpPr txBox="1"/>
          <p:nvPr userDrawn="1"/>
        </p:nvSpPr>
        <p:spPr>
          <a:xfrm>
            <a:off x="8466194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51F2D6F-9506-554C-B539-B49C3D18BFFC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2043727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Divider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Underwater view of a coral&#10;&#10;Description automatically generated">
            <a:extLst>
              <a:ext uri="{FF2B5EF4-FFF2-40B4-BE49-F238E27FC236}">
                <a16:creationId xmlns:a16="http://schemas.microsoft.com/office/drawing/2014/main" id="{61C4E238-608C-AA4E-AFB7-DF93D8E38E9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03914" y="1097847"/>
            <a:ext cx="4888088" cy="4662309"/>
          </a:xfrm>
          <a:solidFill>
            <a:schemeClr val="accent3"/>
          </a:solidFill>
          <a:effectLst/>
        </p:spPr>
        <p:txBody>
          <a:bodyPr lIns="274320" rIns="274320"/>
          <a:lstStyle>
            <a:lvl1pPr algn="l">
              <a:defRPr sz="4800">
                <a:solidFill>
                  <a:schemeClr val="bg1"/>
                </a:solidFill>
                <a:effectLst>
                  <a:outerShdw dist="38100" sx="1000" sy="1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B5F57C-93FE-DF43-896E-ED890650DC70}"/>
              </a:ext>
            </a:extLst>
          </p:cNvPr>
          <p:cNvSpPr txBox="1"/>
          <p:nvPr userDrawn="1"/>
        </p:nvSpPr>
        <p:spPr>
          <a:xfrm>
            <a:off x="134464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45CDE7-C2C0-584B-98B2-04BA976962C3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48782167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/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1ACFBA2-EC4F-F745-8AE0-8AE89EA06724}"/>
              </a:ext>
            </a:extLst>
          </p:cNvPr>
          <p:cNvSpPr/>
          <p:nvPr userDrawn="1"/>
        </p:nvSpPr>
        <p:spPr>
          <a:xfrm>
            <a:off x="2" y="0"/>
            <a:ext cx="4225872" cy="6858000"/>
          </a:xfrm>
          <a:prstGeom prst="rect">
            <a:avLst/>
          </a:prstGeom>
          <a:solidFill>
            <a:schemeClr val="accent3"/>
          </a:solidFill>
          <a:ln>
            <a:noFill/>
            <a:prstDash val="dot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43840" tIns="121920" rIns="243840" bIns="121920" rtlCol="0" anchor="t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0" y="2"/>
            <a:ext cx="4233333" cy="6857999"/>
          </a:xfrm>
          <a:noFill/>
        </p:spPr>
        <p:txBody>
          <a:bodyPr lIns="274320" rIns="274320"/>
          <a:lstStyle>
            <a:lvl1pPr algn="l">
              <a:defRPr sz="5333">
                <a:solidFill>
                  <a:schemeClr val="bg1"/>
                </a:solidFill>
              </a:defRPr>
            </a:lvl1pPr>
          </a:lstStyle>
          <a:p>
            <a:r>
              <a:rPr lang="en-US"/>
              <a:t>Title 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5CC1E95B-8972-7A48-86E5-87CAF56D88B7}"/>
              </a:ext>
            </a:extLst>
          </p:cNvPr>
          <p:cNvSpPr/>
          <p:nvPr userDrawn="1"/>
        </p:nvSpPr>
        <p:spPr>
          <a:xfrm>
            <a:off x="7311543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6" name="Slide Number Placeholder 2">
            <a:extLst>
              <a:ext uri="{FF2B5EF4-FFF2-40B4-BE49-F238E27FC236}">
                <a16:creationId xmlns:a16="http://schemas.microsoft.com/office/drawing/2014/main" id="{4B49B36B-5295-D94A-9127-FB28A9CCB03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77B9C22-2529-FD4D-9E56-388D9F150E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4AD79A5-77B6-41E3-B070-C021B6968C78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4913377" y="1243585"/>
            <a:ext cx="6425183" cy="4364736"/>
          </a:xfrm>
        </p:spPr>
        <p:txBody>
          <a:bodyPr anchor="ctr"/>
          <a:lstStyle>
            <a:lvl1pPr marL="609585" indent="-609585">
              <a:buFont typeface="+mj-lt"/>
              <a:buAutoNum type="arabicPeriod"/>
              <a:defRPr/>
            </a:lvl1pPr>
            <a:lvl2pPr marL="857228" indent="-457189">
              <a:buFont typeface="+mj-lt"/>
              <a:buAutoNum type="alphaUcPeriod"/>
              <a:defRPr/>
            </a:lvl2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222567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060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B4E3F2-F125-40F6-AB7E-481100BD2F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31BF431-8543-4D6D-93A3-DF0585EF491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0E748C6-902B-424E-B97D-AD3C64A30D2A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097" y="1307593"/>
            <a:ext cx="10972800" cy="4216400"/>
          </a:xfrm>
        </p:spPr>
        <p:txBody>
          <a:bodyPr t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1232C92A-0978-498D-9A9E-BE52C67A59F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065215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2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23CBFEF-65EA-4C66-8DC4-1532DFD2E6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351762B-9865-4747-AA2A-5A84EDE9C9A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0BB378-04F9-4F62-9E5C-94FD8C09A0A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354" y="1935480"/>
            <a:ext cx="5327648" cy="37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03A5365-06BA-48F0-9DF8-F67137F33B11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6269567" y="1935480"/>
            <a:ext cx="5471583" cy="37795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F035899C-B11F-46AC-BB3A-AC21313B6E9C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74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CA1596E-00F5-482A-A5A0-11B0C6B5355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1416019-CBB6-4FAD-BC0A-5C0B71C6765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4CE8335F-75C8-40DE-BF51-DD1FCD277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68016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65AA24-68B7-4FAF-9798-213092FC7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097" y="487680"/>
            <a:ext cx="10972800" cy="98755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2FADF8F2-CAEA-4CB4-8313-4B79879AEBB1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284647F-6893-413B-B376-7A8FBC05D40F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8352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3D5CBA9-2BEE-496A-ACE8-CA0CAD3E04FA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450207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FD0E32E-B02E-4F3E-B1BA-FA8CFB455798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8132066" y="1935480"/>
            <a:ext cx="3608832" cy="3779520"/>
          </a:xfrm>
        </p:spPr>
        <p:txBody>
          <a:bodyPr/>
          <a:lstStyle>
            <a:lvl1pPr>
              <a:lnSpc>
                <a:spcPct val="110000"/>
              </a:lnSpc>
              <a:defRPr sz="2000"/>
            </a:lvl1pPr>
            <a:lvl2pPr>
              <a:lnSpc>
                <a:spcPct val="110000"/>
              </a:lnSpc>
              <a:defRPr sz="1800"/>
            </a:lvl2pPr>
            <a:lvl3pPr>
              <a:lnSpc>
                <a:spcPct val="110000"/>
              </a:lnSpc>
              <a:defRPr sz="1600"/>
            </a:lvl3pPr>
            <a:lvl4pPr>
              <a:lnSpc>
                <a:spcPct val="110000"/>
              </a:lnSpc>
              <a:defRPr sz="1400"/>
            </a:lvl4pPr>
            <a:lvl5pPr>
              <a:lnSpc>
                <a:spcPct val="110000"/>
              </a:lnSpc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2DD16CE4-50AB-4B26-A931-F67670E4A2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0386175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- Side By S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94AD5E2-6A5D-4CFC-8B81-DB51ED7D3479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6F1270C-4CEB-44F1-96FE-5F109B86318C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62001" y="1498601"/>
            <a:ext cx="3401568" cy="4219955"/>
          </a:xfrm>
        </p:spPr>
        <p:txBody>
          <a:bodyPr anchor="ctr"/>
          <a:lstStyle>
            <a:lvl1pPr marL="0" indent="0">
              <a:buNone/>
              <a:defRPr sz="4267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35B9CE3-D838-4615-9D58-15CF67A65CBB}"/>
              </a:ext>
            </a:extLst>
          </p:cNvPr>
          <p:cNvCxnSpPr>
            <a:cxnSpLocks/>
          </p:cNvCxnSpPr>
          <p:nvPr userDrawn="1"/>
        </p:nvCxnSpPr>
        <p:spPr>
          <a:xfrm>
            <a:off x="4483608" y="1869440"/>
            <a:ext cx="0" cy="3474720"/>
          </a:xfrm>
          <a:prstGeom prst="line">
            <a:avLst/>
          </a:prstGeom>
          <a:ln w="1270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3C000130-03A1-4455-A0B3-2D8E7061A64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803649" y="1180593"/>
            <a:ext cx="6931148" cy="4852416"/>
          </a:xfrm>
        </p:spPr>
        <p:txBody>
          <a:bodyPr anchor="ctr"/>
          <a:lstStyle>
            <a:lvl1pPr>
              <a:lnSpc>
                <a:spcPct val="110000"/>
              </a:lnSpc>
              <a:defRPr/>
            </a:lvl1pPr>
            <a:lvl2pPr>
              <a:lnSpc>
                <a:spcPct val="110000"/>
              </a:lnSpc>
              <a:defRPr/>
            </a:lvl2pPr>
            <a:lvl3pPr>
              <a:lnSpc>
                <a:spcPct val="110000"/>
              </a:lnSpc>
              <a:defRPr/>
            </a:lvl3pPr>
            <a:lvl4pPr>
              <a:lnSpc>
                <a:spcPct val="110000"/>
              </a:lnSpc>
              <a:defRPr/>
            </a:lvl4pPr>
            <a:lvl5pPr>
              <a:lnSpc>
                <a:spcPct val="11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Text Placeholder 8">
            <a:extLst>
              <a:ext uri="{FF2B5EF4-FFF2-40B4-BE49-F238E27FC236}">
                <a16:creationId xmlns:a16="http://schemas.microsoft.com/office/drawing/2014/main" id="{6E2AACE2-5FCB-4DD8-AB80-665FF81816E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65795744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Left - Content Righ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6" descr="A picture containing person, indoor, table, woman&#10;&#10;Description automatically generated">
            <a:extLst>
              <a:ext uri="{FF2B5EF4-FFF2-40B4-BE49-F238E27FC236}">
                <a16:creationId xmlns:a16="http://schemas.microsoft.com/office/drawing/2014/main" id="{D650B2A5-FA6A-B74F-A6F8-584F25498E1F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3" y="381000"/>
            <a:ext cx="3066025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1F7A6213-0DE7-5E41-AD7B-B7EB58A13C5C}"/>
              </a:ext>
            </a:extLst>
          </p:cNvPr>
          <p:cNvSpPr/>
          <p:nvPr userDrawn="1"/>
        </p:nvSpPr>
        <p:spPr>
          <a:xfrm>
            <a:off x="886884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9" name="Slide Number Placeholder 2">
            <a:extLst>
              <a:ext uri="{FF2B5EF4-FFF2-40B4-BE49-F238E27FC236}">
                <a16:creationId xmlns:a16="http://schemas.microsoft.com/office/drawing/2014/main" id="{B5E278EB-81D1-4E4F-81BB-F42FCB11230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2B6BBDEE-0D27-4641-84D4-6C42BD8EF28E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481" y="6371166"/>
            <a:ext cx="914802" cy="284233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E1A1F-FAA4-4534-8857-DBB72DA41738}"/>
              </a:ext>
            </a:extLst>
          </p:cNvPr>
          <p:cNvSpPr>
            <a:spLocks noGrp="1"/>
          </p:cNvSpPr>
          <p:nvPr>
            <p:ph sz="quarter" idx="11"/>
          </p:nvPr>
        </p:nvSpPr>
        <p:spPr>
          <a:xfrm>
            <a:off x="7400543" y="231647"/>
            <a:ext cx="4517137" cy="5894833"/>
          </a:xfrm>
        </p:spPr>
        <p:txBody>
          <a:bodyPr/>
          <a:lstStyle>
            <a:lvl1pPr>
              <a:lnSpc>
                <a:spcPct val="100000"/>
              </a:lnSpc>
              <a:defRPr sz="2000"/>
            </a:lvl1pPr>
            <a:lvl2pPr>
              <a:lnSpc>
                <a:spcPct val="100000"/>
              </a:lnSpc>
              <a:defRPr sz="1800"/>
            </a:lvl2pPr>
            <a:lvl3pPr>
              <a:lnSpc>
                <a:spcPct val="100000"/>
              </a:lnSpc>
              <a:defRPr sz="1600"/>
            </a:lvl3pPr>
            <a:lvl4pPr>
              <a:lnSpc>
                <a:spcPct val="100000"/>
              </a:lnSpc>
              <a:defRPr sz="1400"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8201412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picture containing indoor, room, sitting, woman&#10;&#10;Description automatically generated">
            <a:extLst>
              <a:ext uri="{FF2B5EF4-FFF2-40B4-BE49-F238E27FC236}">
                <a16:creationId xmlns:a16="http://schemas.microsoft.com/office/drawing/2014/main" id="{1240668C-540D-434A-A750-0DD30239604B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97" y="4389043"/>
            <a:ext cx="11479082" cy="1881479"/>
          </a:xfrm>
          <a:effectLst/>
        </p:spPr>
        <p:txBody>
          <a:bodyPr lIns="274320" rIns="274320"/>
          <a:lstStyle>
            <a:lvl1pPr algn="ctr">
              <a:defRPr sz="5333">
                <a:solidFill>
                  <a:schemeClr val="bg1"/>
                </a:solidFill>
                <a:effectLst>
                  <a:outerShdw blurRad="127000" dist="38100" dir="5400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CF3CA73-8B2C-024B-BF3B-5C7DDB45F235}"/>
              </a:ext>
            </a:extLst>
          </p:cNvPr>
          <p:cNvSpPr/>
          <p:nvPr userDrawn="1"/>
        </p:nvSpPr>
        <p:spPr>
          <a:xfrm>
            <a:off x="22825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90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3" name="Slide Number Placeholder 2">
            <a:extLst>
              <a:ext uri="{FF2B5EF4-FFF2-40B4-BE49-F238E27FC236}">
                <a16:creationId xmlns:a16="http://schemas.microsoft.com/office/drawing/2014/main" id="{DDE468EA-B4B5-6242-A043-1B4B6916E4D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6061586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ey Point -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close up of a coral&#10;&#10;Description automatically generated">
            <a:extLst>
              <a:ext uri="{FF2B5EF4-FFF2-40B4-BE49-F238E27FC236}">
                <a16:creationId xmlns:a16="http://schemas.microsoft.com/office/drawing/2014/main" id="{84CA9D7A-1E23-FD4F-896C-344F249A695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itle 1">
            <a:extLst>
              <a:ext uri="{FF2B5EF4-FFF2-40B4-BE49-F238E27FC236}">
                <a16:creationId xmlns:a16="http://schemas.microsoft.com/office/drawing/2014/main" id="{312D3756-6BE1-494A-AEF1-D87B469C96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9097" y="4389043"/>
            <a:ext cx="11479082" cy="1881479"/>
          </a:xfrm>
          <a:effectLst/>
        </p:spPr>
        <p:txBody>
          <a:bodyPr lIns="274320" rIns="274320"/>
          <a:lstStyle>
            <a:lvl1pPr algn="ctr">
              <a:defRPr sz="5333">
                <a:solidFill>
                  <a:schemeClr val="bg1"/>
                </a:solidFill>
                <a:effectLst>
                  <a:outerShdw blurRad="127000" dist="38100" dir="5400000" algn="ctr" rotWithShape="0">
                    <a:srgbClr val="000000"/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AB9433-EE13-D04B-A352-D099EC8AC68F}"/>
              </a:ext>
            </a:extLst>
          </p:cNvPr>
          <p:cNvSpPr txBox="1"/>
          <p:nvPr userDrawn="1"/>
        </p:nvSpPr>
        <p:spPr>
          <a:xfrm>
            <a:off x="9860239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4" name="Slide Number Placeholder 2">
            <a:extLst>
              <a:ext uri="{FF2B5EF4-FFF2-40B4-BE49-F238E27FC236}">
                <a16:creationId xmlns:a16="http://schemas.microsoft.com/office/drawing/2014/main" id="{63B135CE-5175-FE4E-9DC6-C9BABE0BD9A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0263719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B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D0253133-63AD-7A47-8F13-7C130EFA2C5C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1092634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Slide Number Placeholder 2">
            <a:extLst>
              <a:ext uri="{FF2B5EF4-FFF2-40B4-BE49-F238E27FC236}">
                <a16:creationId xmlns:a16="http://schemas.microsoft.com/office/drawing/2014/main" id="{27B2F62A-6323-3249-AF74-D503B8DCD6A4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25152E7-3E06-FC42-B559-03A50F365A4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480" y="6371163"/>
            <a:ext cx="914803" cy="27468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56ED7C9D-EFDF-E853-A672-1A4F7AE5A51E}"/>
              </a:ext>
            </a:extLst>
          </p:cNvPr>
          <p:cNvSpPr/>
          <p:nvPr userDrawn="1"/>
        </p:nvSpPr>
        <p:spPr>
          <a:xfrm>
            <a:off x="3310623" y="6483333"/>
            <a:ext cx="557075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FOR BACKGROUND INFORMATION ONLY. DO NOT DUPLICATE, DISTRIBUTE, OR USE IN DETAILING. 04/2024 ­­</a:t>
            </a:r>
          </a:p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0098897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Point - Blu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>
            <a:extLst>
              <a:ext uri="{FF2B5EF4-FFF2-40B4-BE49-F238E27FC236}">
                <a16:creationId xmlns:a16="http://schemas.microsoft.com/office/drawing/2014/main" id="{07F7594E-1198-4945-958E-3AC133E3508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56355" y="596689"/>
            <a:ext cx="10713157" cy="3183468"/>
          </a:xfrm>
        </p:spPr>
        <p:txBody>
          <a:bodyPr anchor="b"/>
          <a:lstStyle>
            <a:lvl1pPr algn="l">
              <a:lnSpc>
                <a:spcPct val="80000"/>
              </a:lnSpc>
              <a:defRPr sz="4800" b="1" i="0" spc="0" baseline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EA1F5DA-A69F-2044-9F57-2907E37E5DC1}"/>
              </a:ext>
            </a:extLst>
          </p:cNvPr>
          <p:cNvSpPr/>
          <p:nvPr userDrawn="1"/>
        </p:nvSpPr>
        <p:spPr>
          <a:xfrm>
            <a:off x="5275104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8" name="Slide Number Placeholder 2">
            <a:extLst>
              <a:ext uri="{FF2B5EF4-FFF2-40B4-BE49-F238E27FC236}">
                <a16:creationId xmlns:a16="http://schemas.microsoft.com/office/drawing/2014/main" id="{16E72F62-0FF8-A447-81ED-0854D2E2E67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5FF890-D267-4D4A-BEC2-9F267198185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1C1B718D-BC47-4F9F-9221-8108DBCC3125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762000" y="5812366"/>
            <a:ext cx="10972800" cy="512233"/>
          </a:xfrm>
        </p:spPr>
        <p:txBody>
          <a:bodyPr lIns="0" tIns="0" rIns="0" bIns="0" anchor="b"/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8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5506823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 Comparison - gre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D604A0F0-19D7-6847-9516-BF036ECCE048}"/>
              </a:ext>
            </a:extLst>
          </p:cNvPr>
          <p:cNvSpPr/>
          <p:nvPr userDrawn="1"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b="0" i="0">
              <a:latin typeface="Proxima Nova Regular" panose="02000506030000020004" pitchFamily="2" charset="0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B0EAD67-4460-AE41-AACF-394B9D843EA4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762001" y="1253332"/>
            <a:ext cx="5034548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4267" b="1" i="0">
                <a:solidFill>
                  <a:schemeClr val="accent3"/>
                </a:solidFill>
                <a:latin typeface="+mj-lt"/>
                <a:cs typeface="Trebuchet MS" panose="020B0703020202090204" pitchFamily="34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EA049A85-0D6C-B948-A875-99D4EAD6B8CE}"/>
              </a:ext>
            </a:extLst>
          </p:cNvPr>
          <p:cNvSpPr>
            <a:spLocks noGrp="1"/>
          </p:cNvSpPr>
          <p:nvPr>
            <p:ph sz="half" idx="10" hasCustomPrompt="1"/>
          </p:nvPr>
        </p:nvSpPr>
        <p:spPr>
          <a:xfrm>
            <a:off x="6395452" y="1253330"/>
            <a:ext cx="5795643" cy="4351338"/>
          </a:xfrm>
        </p:spPr>
        <p:txBody>
          <a:bodyPr anchor="ctr">
            <a:normAutofit/>
          </a:bodyPr>
          <a:lstStyle>
            <a:lvl1pPr marL="0" indent="0" algn="l">
              <a:lnSpc>
                <a:spcPct val="80000"/>
              </a:lnSpc>
              <a:buNone/>
              <a:defRPr sz="3733" b="0" i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Rockwell Nova Light" panose="02060303020205020403" pitchFamily="18" charset="0"/>
              </a:defRPr>
            </a:lvl1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7F75911-90A9-3F43-A018-6A5440F0EF02}"/>
              </a:ext>
            </a:extLst>
          </p:cNvPr>
          <p:cNvSpPr/>
          <p:nvPr userDrawn="1"/>
        </p:nvSpPr>
        <p:spPr>
          <a:xfrm>
            <a:off x="8349109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21" name="Slide Number Placeholder 2">
            <a:extLst>
              <a:ext uri="{FF2B5EF4-FFF2-40B4-BE49-F238E27FC236}">
                <a16:creationId xmlns:a16="http://schemas.microsoft.com/office/drawing/2014/main" id="{1B0DFEE7-227F-8843-8678-0FA2F838CBB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7AEB8485-F0FD-8D45-BCAB-9F72320FA7D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95454" y="6371166"/>
            <a:ext cx="914802" cy="28423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5580372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Left - 2 bar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 descr="A picture containing table, cup, sitting, food&#10;&#10;Description automatically generated">
            <a:extLst>
              <a:ext uri="{FF2B5EF4-FFF2-40B4-BE49-F238E27FC236}">
                <a16:creationId xmlns:a16="http://schemas.microsoft.com/office/drawing/2014/main" id="{5942EC4E-3A7C-1843-93E3-48F17A623C4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355600" y="381000"/>
            <a:ext cx="3657600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A38A73E-7459-9547-A552-70373E171E5E}"/>
              </a:ext>
            </a:extLst>
          </p:cNvPr>
          <p:cNvSpPr txBox="1"/>
          <p:nvPr userDrawn="1"/>
        </p:nvSpPr>
        <p:spPr>
          <a:xfrm>
            <a:off x="0" y="85344"/>
            <a:ext cx="3682418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Embryonic stem cells, cellular therapy, regeneration, disease treatment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96F9B21-A2D1-7149-AF74-419246F237C5}"/>
              </a:ext>
            </a:extLst>
          </p:cNvPr>
          <p:cNvSpPr/>
          <p:nvPr userDrawn="1"/>
        </p:nvSpPr>
        <p:spPr>
          <a:xfrm>
            <a:off x="8868841" y="6483331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789D310-4C3B-CD46-A1D8-A4F90B8463DF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96481" y="6371166"/>
            <a:ext cx="914802" cy="284233"/>
          </a:xfrm>
          <a:prstGeom prst="rect">
            <a:avLst/>
          </a:prstGeom>
        </p:spPr>
      </p:pic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9E969-52AB-4997-B9D0-BBD953E48501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6108193" y="719328"/>
            <a:ext cx="6083808" cy="2316480"/>
          </a:xfrm>
          <a:solidFill>
            <a:srgbClr val="84C255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Content Placeholder 3">
            <a:extLst>
              <a:ext uri="{FF2B5EF4-FFF2-40B4-BE49-F238E27FC236}">
                <a16:creationId xmlns:a16="http://schemas.microsoft.com/office/drawing/2014/main" id="{9422576E-A7CC-48B3-AA3D-433DFEA01159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6108193" y="3194304"/>
            <a:ext cx="6083808" cy="2316480"/>
          </a:xfrm>
          <a:solidFill>
            <a:srgbClr val="243A7E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70834343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Image Right - 2 bar Content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1" descr="Underwater view of a coral&#10;&#10;Description automatically generated">
            <a:extLst>
              <a:ext uri="{FF2B5EF4-FFF2-40B4-BE49-F238E27FC236}">
                <a16:creationId xmlns:a16="http://schemas.microsoft.com/office/drawing/2014/main" id="{ACEF0C8E-2DC7-A74A-8F57-54E7A855C92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906"/>
          <a:stretch/>
        </p:blipFill>
        <p:spPr bwMode="auto">
          <a:xfrm>
            <a:off x="5084731" y="0"/>
            <a:ext cx="7187475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8534400" y="381000"/>
            <a:ext cx="3657600" cy="6045200"/>
          </a:xfrm>
        </p:spPr>
        <p:txBody>
          <a:bodyPr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2C95B5D-C708-B143-8DB3-7BECE993AAE6}"/>
              </a:ext>
            </a:extLst>
          </p:cNvPr>
          <p:cNvSpPr/>
          <p:nvPr userDrawn="1"/>
        </p:nvSpPr>
        <p:spPr>
          <a:xfrm>
            <a:off x="3412961" y="6477000"/>
            <a:ext cx="1641795" cy="21544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Confidential – Internal Use Only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8638D06-098E-3A46-93BE-A6666CDBC45F}"/>
              </a:ext>
            </a:extLst>
          </p:cNvPr>
          <p:cNvSpPr txBox="1"/>
          <p:nvPr userDrawn="1"/>
        </p:nvSpPr>
        <p:spPr>
          <a:xfrm>
            <a:off x="9860239" y="85344"/>
            <a:ext cx="2100255" cy="2154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800" b="1">
                <a:solidFill>
                  <a:schemeClr val="bg1"/>
                </a:solidFill>
              </a:rPr>
              <a:t>3D illustration of T cells or cancer cells</a:t>
            </a:r>
            <a:endParaRPr lang="en-US" sz="800">
              <a:solidFill>
                <a:schemeClr val="bg1"/>
              </a:solidFill>
            </a:endParaRPr>
          </a:p>
        </p:txBody>
      </p:sp>
      <p:sp>
        <p:nvSpPr>
          <p:cNvPr id="20" name="Slide Number Placeholder 2">
            <a:extLst>
              <a:ext uri="{FF2B5EF4-FFF2-40B4-BE49-F238E27FC236}">
                <a16:creationId xmlns:a16="http://schemas.microsoft.com/office/drawing/2014/main" id="{943D71D5-7924-F941-B305-24358C58C736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xfrm>
            <a:off x="11341126" y="6439549"/>
            <a:ext cx="845312" cy="3810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41DCA4E-62B3-AF45-99C5-3487FA892323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5540E85F-0645-498C-9969-9E8AEDAFBCBD}"/>
              </a:ext>
            </a:extLst>
          </p:cNvPr>
          <p:cNvSpPr>
            <a:spLocks noGrp="1"/>
          </p:cNvSpPr>
          <p:nvPr>
            <p:ph sz="quarter" idx="31"/>
          </p:nvPr>
        </p:nvSpPr>
        <p:spPr>
          <a:xfrm>
            <a:off x="12193" y="719328"/>
            <a:ext cx="6083808" cy="2316480"/>
          </a:xfrm>
          <a:solidFill>
            <a:srgbClr val="84C255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3">
            <a:extLst>
              <a:ext uri="{FF2B5EF4-FFF2-40B4-BE49-F238E27FC236}">
                <a16:creationId xmlns:a16="http://schemas.microsoft.com/office/drawing/2014/main" id="{8ACF7DB1-5DE0-498C-B993-EC17CA8134B4}"/>
              </a:ext>
            </a:extLst>
          </p:cNvPr>
          <p:cNvSpPr>
            <a:spLocks noGrp="1"/>
          </p:cNvSpPr>
          <p:nvPr>
            <p:ph sz="quarter" idx="32"/>
          </p:nvPr>
        </p:nvSpPr>
        <p:spPr>
          <a:xfrm>
            <a:off x="12193" y="3194304"/>
            <a:ext cx="6083808" cy="2316480"/>
          </a:xfrm>
          <a:solidFill>
            <a:srgbClr val="243A7E"/>
          </a:solidFill>
        </p:spPr>
        <p:txBody>
          <a:bodyPr lIns="274320" rIns="274320"/>
          <a:lstStyle>
            <a:lvl1pPr>
              <a:buClr>
                <a:schemeClr val="bg1"/>
              </a:buClr>
              <a:defRPr sz="1600">
                <a:solidFill>
                  <a:schemeClr val="bg1"/>
                </a:solidFill>
              </a:defRPr>
            </a:lvl1pPr>
            <a:lvl2pPr>
              <a:buClr>
                <a:schemeClr val="bg1"/>
              </a:buClr>
              <a:defRPr sz="1600">
                <a:solidFill>
                  <a:schemeClr val="bg1"/>
                </a:solidFill>
              </a:defRPr>
            </a:lvl2pPr>
            <a:lvl3pPr>
              <a:buClr>
                <a:schemeClr val="bg1"/>
              </a:buClr>
              <a:defRPr sz="1600">
                <a:solidFill>
                  <a:schemeClr val="bg1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bg1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53196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image" Target="../media/image1.emf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tags" Target="../tags/tag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8097" y="487680"/>
            <a:ext cx="10972800" cy="9875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4320" tIns="0" rIns="27432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8097" y="1307593"/>
            <a:ext cx="10972800" cy="421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274320" tIns="91440" rIns="274320" bIns="2743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4"/>
          </p:nvPr>
        </p:nvSpPr>
        <p:spPr>
          <a:xfrm>
            <a:off x="11346689" y="6437376"/>
            <a:ext cx="845312" cy="3810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67">
                <a:solidFill>
                  <a:schemeClr val="bg2"/>
                </a:solidFill>
              </a:defRPr>
            </a:lvl1pPr>
          </a:lstStyle>
          <a:p>
            <a:fld id="{31E52883-3140-9E4D-BAE9-A1928EE402D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693A275-38EA-4D4E-B37F-CD257423AF35}"/>
              </a:ext>
            </a:extLst>
          </p:cNvPr>
          <p:cNvPicPr>
            <a:picLocks noChangeAspect="1"/>
          </p:cNvPicPr>
          <p:nvPr userDrawn="1"/>
        </p:nvPicPr>
        <p:blipFill>
          <a:blip r:embed="rId3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459" y="6371166"/>
            <a:ext cx="914802" cy="284233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B703C85-056C-DE55-8C10-FEF9F7949728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ftr"/>
              </p:ext>
            </p:extLst>
          </p:nvPr>
        </p:nvSpPr>
        <p:spPr>
          <a:xfrm>
            <a:off x="4543425" y="6642100"/>
            <a:ext cx="3130550" cy="15240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US" sz="10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Confidential - Not for Public Consumption or Distribution</a:t>
            </a:r>
          </a:p>
        </p:txBody>
      </p:sp>
    </p:spTree>
    <p:custDataLst>
      <p:tags r:id="rId31"/>
    </p:custDataLst>
    <p:extLst>
      <p:ext uri="{BB962C8B-B14F-4D97-AF65-F5344CB8AC3E}">
        <p14:creationId xmlns:p14="http://schemas.microsoft.com/office/powerpoint/2010/main" val="29424535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</p:sldLayoutIdLst>
  <p:hf hdr="0" ftr="0" dt="0"/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lang="en-US" sz="2800" b="1" i="0" cap="none" dirty="0" smtClean="0">
          <a:solidFill>
            <a:schemeClr val="accent3"/>
          </a:solidFill>
          <a:latin typeface="+mj-lt"/>
          <a:ea typeface="ＭＳ Ｐゴシック" pitchFamily="-108" charset="-128"/>
          <a:cs typeface="Helvetica Neue Bold Condensed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4267" b="1">
          <a:solidFill>
            <a:srgbClr val="FFFFFF"/>
          </a:solidFill>
          <a:latin typeface="Arial" pitchFamily="-112" charset="0"/>
          <a:ea typeface="ＭＳ Ｐゴシック" pitchFamily="-108" charset="-128"/>
          <a:cs typeface="ＭＳ Ｐゴシック" pitchFamily="-108" charset="-128"/>
        </a:defRPr>
      </a:lvl5pPr>
      <a:lvl6pPr marL="609585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6pPr>
      <a:lvl7pPr marL="1219170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7pPr>
      <a:lvl8pPr marL="1828754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8pPr>
      <a:lvl9pPr marL="2438339" algn="ctr" rtl="0" fontAlgn="base">
        <a:spcBef>
          <a:spcPct val="0"/>
        </a:spcBef>
        <a:spcAft>
          <a:spcPct val="0"/>
        </a:spcAft>
        <a:defRPr sz="5867">
          <a:solidFill>
            <a:schemeClr val="tx2"/>
          </a:solidFill>
          <a:latin typeface="Arial" pitchFamily="-112" charset="0"/>
        </a:defRPr>
      </a:lvl9pPr>
    </p:titleStyle>
    <p:bodyStyle>
      <a:lvl1pPr marL="304792" indent="-304792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2000">
          <a:solidFill>
            <a:srgbClr val="404040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685783" indent="-285744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800">
          <a:solidFill>
            <a:srgbClr val="404040"/>
          </a:solidFill>
          <a:latin typeface="+mn-lt"/>
          <a:ea typeface="ＭＳ Ｐゴシック" pitchFamily="-112" charset="-128"/>
        </a:defRPr>
      </a:lvl2pPr>
      <a:lvl3pPr marL="1066773" indent="-289977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600">
          <a:solidFill>
            <a:srgbClr val="404040"/>
          </a:solidFill>
          <a:latin typeface="+mn-lt"/>
          <a:ea typeface="ＭＳ Ｐゴシック" pitchFamily="-112" charset="-128"/>
        </a:defRPr>
      </a:lvl3pPr>
      <a:lvl4pPr marL="1447764" indent="-294210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400">
          <a:solidFill>
            <a:srgbClr val="404040"/>
          </a:solidFill>
          <a:latin typeface="+mn-lt"/>
          <a:ea typeface="ＭＳ Ｐゴシック" pitchFamily="-112" charset="-128"/>
        </a:defRPr>
      </a:lvl4pPr>
      <a:lvl5pPr marL="1828754" indent="-285744" algn="l" rtl="0" eaLnBrk="0" fontAlgn="base" hangingPunct="0">
        <a:lnSpc>
          <a:spcPct val="110000"/>
        </a:lnSpc>
        <a:spcBef>
          <a:spcPct val="20000"/>
        </a:spcBef>
        <a:spcAft>
          <a:spcPct val="0"/>
        </a:spcAft>
        <a:buClr>
          <a:schemeClr val="accent6">
            <a:lumMod val="50000"/>
          </a:schemeClr>
        </a:buClr>
        <a:buFont typeface="Arial" panose="020B0604020202020204" pitchFamily="34" charset="0"/>
        <a:buChar char="•"/>
        <a:defRPr sz="1400">
          <a:solidFill>
            <a:srgbClr val="404040"/>
          </a:solidFill>
          <a:latin typeface="+mn-lt"/>
          <a:ea typeface="ＭＳ Ｐゴシック" pitchFamily="-112" charset="-128"/>
        </a:defRPr>
      </a:lvl5pPr>
      <a:lvl6pPr marL="335271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6pPr>
      <a:lvl7pPr marL="3962301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7pPr>
      <a:lvl8pPr marL="4571886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8pPr>
      <a:lvl9pPr marL="5181470" indent="-304792" algn="l" rtl="0" fontAlgn="base">
        <a:spcBef>
          <a:spcPct val="20000"/>
        </a:spcBef>
        <a:spcAft>
          <a:spcPct val="0"/>
        </a:spcAft>
        <a:buChar char="»"/>
        <a:defRPr sz="2667">
          <a:solidFill>
            <a:schemeClr val="tx1"/>
          </a:solidFill>
          <a:latin typeface="+mn-lt"/>
          <a:ea typeface="ＭＳ Ｐゴシック" pitchFamily="-112" charset="-128"/>
        </a:defRPr>
      </a:lvl9pPr>
    </p:bodyStyle>
    <p:otherStyle>
      <a:defPPr>
        <a:defRPr lang="en-US"/>
      </a:defPPr>
      <a:lvl1pPr marL="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609585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480">
          <p15:clr>
            <a:srgbClr val="F26B43"/>
          </p15:clr>
        </p15:guide>
        <p15:guide id="2" orient="horz" pos="816">
          <p15:clr>
            <a:srgbClr val="F26B43"/>
          </p15:clr>
        </p15:guide>
        <p15:guide id="3" pos="7392">
          <p15:clr>
            <a:srgbClr val="F26B43"/>
          </p15:clr>
        </p15:guide>
        <p15:guide id="5" pos="3840">
          <p15:clr>
            <a:srgbClr val="F26B43"/>
          </p15:clr>
        </p15:guide>
        <p15:guide id="6" pos="480">
          <p15:clr>
            <a:srgbClr val="F26B43"/>
          </p15:clr>
        </p15:guide>
        <p15:guide id="7" orient="horz" pos="2160">
          <p15:clr>
            <a:srgbClr val="F26B43"/>
          </p15:clr>
        </p15:guide>
        <p15:guide id="8" orient="horz" pos="398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ABF1AACF-2EC6-41CE-9052-69EDCF03A1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3600" dirty="0"/>
              <a:t>Communication Best Practices: </a:t>
            </a:r>
            <a:br>
              <a:rPr lang="en-US" sz="3600" dirty="0"/>
            </a:br>
            <a:r>
              <a:rPr lang="en-US" sz="3600" b="0" dirty="0"/>
              <a:t>Key Elements to Consider When Transitioning a Patient Back Home After CAR T-Cell Therapy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E0A83F7-5445-3B48-30A7-1E1478BACEA8}"/>
              </a:ext>
            </a:extLst>
          </p:cNvPr>
          <p:cNvSpPr/>
          <p:nvPr/>
        </p:nvSpPr>
        <p:spPr>
          <a:xfrm>
            <a:off x="317541" y="6502906"/>
            <a:ext cx="1741182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121917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</a:rPr>
              <a:t>US-UNB-00652  |  06/2026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D811A38-0C02-2AC5-7F8B-79D78CA7A0B5}"/>
              </a:ext>
            </a:extLst>
          </p:cNvPr>
          <p:cNvSpPr txBox="1"/>
          <p:nvPr/>
        </p:nvSpPr>
        <p:spPr>
          <a:xfrm>
            <a:off x="2413397" y="6518294"/>
            <a:ext cx="7365206" cy="2154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800" dirty="0">
                <a:solidFill>
                  <a:schemeClr val="bg1"/>
                </a:solidFill>
              </a:rPr>
              <a:t>KITE, and the Kite logo are trademarks of Kite Pharma, Inc. GILEAD is a trademark of Gilead Sciences, Inc. ©2026 Kite Pharma, Inc. All rights reserved. </a:t>
            </a:r>
          </a:p>
        </p:txBody>
      </p:sp>
    </p:spTree>
    <p:extLst>
      <p:ext uri="{BB962C8B-B14F-4D97-AF65-F5344CB8AC3E}">
        <p14:creationId xmlns:p14="http://schemas.microsoft.com/office/powerpoint/2010/main" val="36586727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lowchart: Off-page Connector 9">
            <a:extLst>
              <a:ext uri="{FF2B5EF4-FFF2-40B4-BE49-F238E27FC236}">
                <a16:creationId xmlns:a16="http://schemas.microsoft.com/office/drawing/2014/main" id="{AEDEB8F8-F103-9D12-4C6F-BF30E14C8642}"/>
              </a:ext>
            </a:extLst>
          </p:cNvPr>
          <p:cNvSpPr/>
          <p:nvPr/>
        </p:nvSpPr>
        <p:spPr>
          <a:xfrm rot="16200000">
            <a:off x="681229" y="1038354"/>
            <a:ext cx="3648456" cy="5010911"/>
          </a:xfrm>
          <a:prstGeom prst="flowChartOffpageConnector">
            <a:avLst/>
          </a:prstGeom>
          <a:solidFill>
            <a:schemeClr val="accent3"/>
          </a:solidFill>
          <a:ln>
            <a:noFill/>
            <a:prstDash val="dot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82880" tIns="91440" rIns="182880" bIns="91440" rtlCol="0" anchor="t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47592CD8-F8C0-4872-65E9-7FE82E86C4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ATC to Referring Physician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966513-4B86-2A21-D8B2-DC8DC3A9470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E52883-3140-9E4D-BAE9-A1928EE402DB}" type="slidenum">
              <a:rPr lang="en-US" smtClean="0"/>
              <a:pPr/>
              <a:t>2</a:t>
            </a:fld>
            <a:endParaRPr lang="en-US"/>
          </a:p>
        </p:txBody>
      </p:sp>
      <p:sp>
        <p:nvSpPr>
          <p:cNvPr id="11" name="Content Placeholder 3">
            <a:extLst>
              <a:ext uri="{FF2B5EF4-FFF2-40B4-BE49-F238E27FC236}">
                <a16:creationId xmlns:a16="http://schemas.microsoft.com/office/drawing/2014/main" id="{4A93780D-BCCE-B6DD-B0D1-D0A8B76A82F9}"/>
              </a:ext>
            </a:extLst>
          </p:cNvPr>
          <p:cNvSpPr txBox="1">
            <a:spLocks/>
          </p:cNvSpPr>
          <p:nvPr/>
        </p:nvSpPr>
        <p:spPr bwMode="auto">
          <a:xfrm>
            <a:off x="304800" y="2220370"/>
            <a:ext cx="3910584" cy="26468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91440" rIns="91440" bIns="91440" numCol="1" anchor="t" anchorCtr="0" compatLnSpc="1">
            <a:prstTxWarp prst="textNoShape">
              <a:avLst/>
            </a:prstTxWarp>
            <a:spAutoFit/>
          </a:bodyPr>
          <a:lstStyle>
            <a:lvl1pPr marL="304792" indent="-304792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2000">
                <a:solidFill>
                  <a:srgbClr val="404040"/>
                </a:solidFill>
                <a:latin typeface="+mn-lt"/>
                <a:ea typeface="ＭＳ Ｐゴシック" pitchFamily="-108" charset="-128"/>
                <a:cs typeface="ＭＳ Ｐゴシック" pitchFamily="-108" charset="-128"/>
              </a:defRPr>
            </a:lvl1pPr>
            <a:lvl2pPr marL="685783" indent="-285744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8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2pPr>
            <a:lvl3pPr marL="1066773" indent="-289977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6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3pPr>
            <a:lvl4pPr marL="1447764" indent="-294210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4pPr>
            <a:lvl5pPr marL="1828754" indent="-285744" algn="l" rtl="0" eaLnBrk="0" fontAlgn="base" hangingPunct="0">
              <a:lnSpc>
                <a:spcPct val="110000"/>
              </a:lnSpc>
              <a:spcBef>
                <a:spcPct val="20000"/>
              </a:spcBef>
              <a:spcAft>
                <a:spcPct val="0"/>
              </a:spcAft>
              <a:buClr>
                <a:schemeClr val="accent6">
                  <a:lumMod val="50000"/>
                </a:schemeClr>
              </a:buClr>
              <a:buFont typeface="Arial" panose="020B0604020202020204" pitchFamily="34" charset="0"/>
              <a:buChar char="•"/>
              <a:defRPr sz="1400">
                <a:solidFill>
                  <a:srgbClr val="404040"/>
                </a:solidFill>
                <a:latin typeface="+mn-lt"/>
                <a:ea typeface="ＭＳ Ｐゴシック" pitchFamily="-112" charset="-128"/>
              </a:defRPr>
            </a:lvl5pPr>
            <a:lvl6pPr marL="3352716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6pPr>
            <a:lvl7pPr marL="3962301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7pPr>
            <a:lvl8pPr marL="4571886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8pPr>
            <a:lvl9pPr marL="5181470" indent="-304792" algn="l" rtl="0" fontAlgn="base">
              <a:spcBef>
                <a:spcPct val="20000"/>
              </a:spcBef>
              <a:spcAft>
                <a:spcPct val="0"/>
              </a:spcAft>
              <a:buChar char="»"/>
              <a:defRPr sz="2667">
                <a:solidFill>
                  <a:schemeClr val="tx1"/>
                </a:solidFill>
                <a:latin typeface="+mn-lt"/>
                <a:ea typeface="ＭＳ Ｐゴシック" pitchFamily="-112" charset="-128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chemeClr val="bg1"/>
                </a:solidFill>
              </a:rPr>
              <a:t>As your patient transitions back to their referring physician following CAR T-cell therapy, clear and comprehensive communication is essential to support continuity of care and long-term outcomes.</a:t>
            </a: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endParaRPr lang="en-US" sz="1600" b="1" kern="0" dirty="0">
              <a:solidFill>
                <a:schemeClr val="bg1"/>
              </a:solidFill>
            </a:endParaRPr>
          </a:p>
          <a:p>
            <a:pPr marL="0" indent="0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en-US" sz="1600" b="1" kern="0" dirty="0">
                <a:solidFill>
                  <a:schemeClr val="bg1"/>
                </a:solidFill>
              </a:rPr>
              <a:t>To assist with this transition, some best practices may be helpful for patients as they return home:</a:t>
            </a:r>
          </a:p>
        </p:txBody>
      </p:sp>
      <p:grpSp>
        <p:nvGrpSpPr>
          <p:cNvPr id="25" name="Group 24">
            <a:extLst>
              <a:ext uri="{FF2B5EF4-FFF2-40B4-BE49-F238E27FC236}">
                <a16:creationId xmlns:a16="http://schemas.microsoft.com/office/drawing/2014/main" id="{71C76B6D-3FC9-35DE-7C13-610E22AD4BA8}"/>
              </a:ext>
            </a:extLst>
          </p:cNvPr>
          <p:cNvGrpSpPr/>
          <p:nvPr/>
        </p:nvGrpSpPr>
        <p:grpSpPr>
          <a:xfrm>
            <a:off x="5148072" y="1420368"/>
            <a:ext cx="5852160" cy="1065656"/>
            <a:chOff x="5148072" y="1572768"/>
            <a:chExt cx="5852160" cy="1065656"/>
          </a:xfrm>
        </p:grpSpPr>
        <p:sp>
          <p:nvSpPr>
            <p:cNvPr id="14" name="Rectangle: Rounded Corners 13">
              <a:extLst>
                <a:ext uri="{FF2B5EF4-FFF2-40B4-BE49-F238E27FC236}">
                  <a16:creationId xmlns:a16="http://schemas.microsoft.com/office/drawing/2014/main" id="{62E74303-DA8B-0F09-4DD0-E1607E668F31}"/>
                </a:ext>
              </a:extLst>
            </p:cNvPr>
            <p:cNvSpPr/>
            <p:nvPr/>
          </p:nvSpPr>
          <p:spPr>
            <a:xfrm>
              <a:off x="5148072" y="1572768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/>
              </a:pPr>
              <a:r>
                <a:rPr lang="en-US" sz="1200" dirty="0">
                  <a:solidFill>
                    <a:schemeClr val="bg1"/>
                  </a:solidFill>
                </a:rPr>
                <a:t>Treatment Summary</a:t>
              </a:r>
            </a:p>
          </p:txBody>
        </p:sp>
        <p:sp>
          <p:nvSpPr>
            <p:cNvPr id="20" name="Rectangle: Rounded Corners 19">
              <a:extLst>
                <a:ext uri="{FF2B5EF4-FFF2-40B4-BE49-F238E27FC236}">
                  <a16:creationId xmlns:a16="http://schemas.microsoft.com/office/drawing/2014/main" id="{3EAD1EEA-8705-639A-646C-E2A4D0F95565}"/>
                </a:ext>
              </a:extLst>
            </p:cNvPr>
            <p:cNvSpPr/>
            <p:nvPr/>
          </p:nvSpPr>
          <p:spPr>
            <a:xfrm>
              <a:off x="5148072" y="1947671"/>
              <a:ext cx="5852160" cy="690753"/>
            </a:xfrm>
            <a:prstGeom prst="roundRect">
              <a:avLst>
                <a:gd name="adj" fmla="val 9278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CAR T-cell product administered 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Indication 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Date of infusion and Authorized Treatment Center (ATC)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1AE9AB94-C63E-A3E2-EEB0-969CA8351548}"/>
              </a:ext>
            </a:extLst>
          </p:cNvPr>
          <p:cNvGrpSpPr/>
          <p:nvPr/>
        </p:nvGrpSpPr>
        <p:grpSpPr>
          <a:xfrm>
            <a:off x="5148072" y="2707576"/>
            <a:ext cx="5852160" cy="1996440"/>
            <a:chOff x="5148072" y="2859024"/>
            <a:chExt cx="5852160" cy="1996440"/>
          </a:xfrm>
        </p:grpSpPr>
        <p:sp>
          <p:nvSpPr>
            <p:cNvPr id="15" name="Rectangle: Rounded Corners 14">
              <a:extLst>
                <a:ext uri="{FF2B5EF4-FFF2-40B4-BE49-F238E27FC236}">
                  <a16:creationId xmlns:a16="http://schemas.microsoft.com/office/drawing/2014/main" id="{3DAD07D0-152F-3EC5-E61A-54D381237C4F}"/>
                </a:ext>
              </a:extLst>
            </p:cNvPr>
            <p:cNvSpPr/>
            <p:nvPr/>
          </p:nvSpPr>
          <p:spPr>
            <a:xfrm>
              <a:off x="5148072" y="2859024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 startAt="2"/>
              </a:pPr>
              <a:r>
                <a:rPr lang="en-US" sz="1200" dirty="0">
                  <a:solidFill>
                    <a:schemeClr val="bg1"/>
                  </a:solidFill>
                </a:rPr>
                <a:t>Awareness of potential toxicities</a:t>
              </a:r>
            </a:p>
          </p:txBody>
        </p:sp>
        <p:sp>
          <p:nvSpPr>
            <p:cNvPr id="21" name="Rectangle: Rounded Corners 20">
              <a:extLst>
                <a:ext uri="{FF2B5EF4-FFF2-40B4-BE49-F238E27FC236}">
                  <a16:creationId xmlns:a16="http://schemas.microsoft.com/office/drawing/2014/main" id="{CB7EA16B-EE37-B0A5-C850-C60AA327067D}"/>
                </a:ext>
              </a:extLst>
            </p:cNvPr>
            <p:cNvSpPr/>
            <p:nvPr/>
          </p:nvSpPr>
          <p:spPr>
            <a:xfrm>
              <a:off x="5148072" y="3233928"/>
              <a:ext cx="5852160" cy="1621536"/>
            </a:xfrm>
            <a:prstGeom prst="roundRect">
              <a:avLst>
                <a:gd name="adj" fmla="val 3133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Please refer to the full list of possible side effects for administered CAR T in their respective prescribing information</a:t>
              </a:r>
            </a:p>
            <a:p>
              <a:pPr marL="685800" lvl="2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romanLcPeriod"/>
              </a:pPr>
              <a:r>
                <a:rPr lang="en-US" sz="1200" kern="0" dirty="0">
                  <a:solidFill>
                    <a:schemeClr val="tx1"/>
                  </a:solidFill>
                </a:rPr>
                <a:t>Examples of key manifestations of CRS include but not limited to fever, tachypnea, headache, tachycardia, hypotension, rash, and hypoxia</a:t>
              </a:r>
            </a:p>
            <a:p>
              <a:pPr marL="685800" lvl="2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romanLcPeriod"/>
              </a:pPr>
              <a:r>
                <a:rPr lang="en-US" sz="1200" kern="0" dirty="0">
                  <a:solidFill>
                    <a:schemeClr val="tx1"/>
                  </a:solidFill>
                </a:rPr>
                <a:t>Examples of the most common NTs include but not limited to delirium, encephalopathy, aphasia, lethargy, difficulty concentrating, agitation, tremor, seizures, edema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3B70EA4-A030-72F8-BABE-0339971B82ED}"/>
              </a:ext>
            </a:extLst>
          </p:cNvPr>
          <p:cNvGrpSpPr/>
          <p:nvPr/>
        </p:nvGrpSpPr>
        <p:grpSpPr>
          <a:xfrm>
            <a:off x="5148072" y="4925568"/>
            <a:ext cx="5852160" cy="1103756"/>
            <a:chOff x="5148072" y="5077968"/>
            <a:chExt cx="5852160" cy="1103756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CE880401-D640-4096-093A-654ADD4D587F}"/>
                </a:ext>
              </a:extLst>
            </p:cNvPr>
            <p:cNvSpPr/>
            <p:nvPr/>
          </p:nvSpPr>
          <p:spPr>
            <a:xfrm>
              <a:off x="5148072" y="5077968"/>
              <a:ext cx="5852160" cy="320040"/>
            </a:xfrm>
            <a:prstGeom prst="roundRect">
              <a:avLst/>
            </a:prstGeom>
            <a:solidFill>
              <a:schemeClr val="accent2"/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228600" indent="-228600">
                <a:buFont typeface="+mj-lt"/>
                <a:buAutoNum type="arabicPeriod" startAt="3"/>
              </a:pPr>
              <a:r>
                <a:rPr lang="en-US" sz="1200" dirty="0">
                  <a:solidFill>
                    <a:schemeClr val="bg1"/>
                  </a:solidFill>
                </a:rPr>
                <a:t>When to re-engage the ATC</a:t>
              </a:r>
            </a:p>
          </p:txBody>
        </p:sp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57AC8FB9-28E5-DDAB-F81B-BE60020DF614}"/>
                </a:ext>
              </a:extLst>
            </p:cNvPr>
            <p:cNvSpPr/>
            <p:nvPr/>
          </p:nvSpPr>
          <p:spPr>
            <a:xfrm>
              <a:off x="5148072" y="5446775"/>
              <a:ext cx="5852160" cy="734949"/>
            </a:xfrm>
            <a:prstGeom prst="roundRect">
              <a:avLst>
                <a:gd name="adj" fmla="val 9278"/>
              </a:avLst>
            </a:prstGeom>
            <a:solidFill>
              <a:schemeClr val="bg2">
                <a:lumMod val="90000"/>
              </a:schemeClr>
            </a:solidFill>
            <a:ln>
              <a:noFill/>
              <a:prstDash val="dot"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82880" tIns="91440" rIns="182880" bIns="91440" rtlCol="0" anchor="ctr"/>
            <a:lstStyle/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Reminder to alert your center of new or concerning symptoms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Direct contact information for your team</a:t>
              </a:r>
            </a:p>
            <a:p>
              <a:pPr marL="342900" indent="-342900">
                <a:lnSpc>
                  <a:spcPct val="100000"/>
                </a:lnSpc>
                <a:spcBef>
                  <a:spcPts val="0"/>
                </a:spcBef>
                <a:buFont typeface="+mj-lt"/>
                <a:buAutoNum type="alphaLcPeriod"/>
              </a:pPr>
              <a:r>
                <a:rPr lang="en-US" sz="1200" kern="0" dirty="0">
                  <a:solidFill>
                    <a:schemeClr val="tx1"/>
                  </a:solidFill>
                </a:rPr>
                <a:t>After-hours contact pathway, if applicable/available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468825566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Kite_Presentation_Template_11-16-21">
  <a:themeElements>
    <a:clrScheme name="KITE TEMPLATE">
      <a:dk1>
        <a:srgbClr val="000000"/>
      </a:dk1>
      <a:lt1>
        <a:srgbClr val="FFFFFF"/>
      </a:lt1>
      <a:dk2>
        <a:srgbClr val="D11241"/>
      </a:dk2>
      <a:lt2>
        <a:srgbClr val="E7E6E6"/>
      </a:lt2>
      <a:accent1>
        <a:srgbClr val="D11241"/>
      </a:accent1>
      <a:accent2>
        <a:srgbClr val="243A7E"/>
      </a:accent2>
      <a:accent3>
        <a:srgbClr val="2C70AC"/>
      </a:accent3>
      <a:accent4>
        <a:srgbClr val="73AEC5"/>
      </a:accent4>
      <a:accent5>
        <a:srgbClr val="84C255"/>
      </a:accent5>
      <a:accent6>
        <a:srgbClr val="52438A"/>
      </a:accent6>
      <a:hlink>
        <a:srgbClr val="D11241"/>
      </a:hlink>
      <a:folHlink>
        <a:srgbClr val="5F5F5F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2"/>
        </a:solidFill>
        <a:ln>
          <a:noFill/>
          <a:prstDash val="dot"/>
        </a:ln>
        <a:effectLst/>
      </a:spPr>
      <a:bodyPr lIns="182880" tIns="91440" rIns="182880" bIns="91440" rtlCol="0" anchor="t"/>
      <a:lstStyle>
        <a:defPPr algn="ctr">
          <a:defRPr sz="1200" dirty="0" smtClean="0">
            <a:solidFill>
              <a:schemeClr val="tx1"/>
            </a:solidFill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12700" cmpd="sng">
          <a:solidFill>
            <a:schemeClr val="tx1"/>
          </a:solidFill>
          <a:prstDash val="dot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235</Words>
  <Application>Microsoft Macintosh PowerPoint</Application>
  <PresentationFormat>Widescreen</PresentationFormat>
  <Paragraphs>22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Calibri</vt:lpstr>
      <vt:lpstr>Proxima Nova Regular</vt:lpstr>
      <vt:lpstr>1_Kite_Presentation_Template_11-16-21</vt:lpstr>
      <vt:lpstr>Communication Best Practices:  Key Elements to Consider When Transitioning a Patient Back Home After CAR T-Cell Therapy </vt:lpstr>
      <vt:lpstr>ATC to Referring Physician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Sharath Krishna</dc:creator>
  <cp:lastModifiedBy>Emily Bologna (Omnicom)</cp:lastModifiedBy>
  <cp:revision>6</cp:revision>
  <dcterms:created xsi:type="dcterms:W3CDTF">2026-04-20T18:10:11Z</dcterms:created>
  <dcterms:modified xsi:type="dcterms:W3CDTF">2026-09-30T16:16:41Z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8e19d756-792e-42a1-bcad-4cb9051ddd2d_Enabled">
    <vt:lpwstr>true</vt:lpwstr>
  </property>
  <property fmtid="{D5CDD505-2E9C-101B-9397-08002B2CF9AE}" pid="3" name="MSIP_Label_8e19d756-792e-42a1-bcad-4cb9051ddd2d_SetDate">
    <vt:lpwstr>2026-09-30T16:16:18Z</vt:lpwstr>
  </property>
  <property fmtid="{D5CDD505-2E9C-101B-9397-08002B2CF9AE}" pid="4" name="MSIP_Label_8e19d756-792e-42a1-bcad-4cb9051ddd2d_Method">
    <vt:lpwstr>Standard</vt:lpwstr>
  </property>
  <property fmtid="{D5CDD505-2E9C-101B-9397-08002B2CF9AE}" pid="5" name="MSIP_Label_8e19d756-792e-42a1-bcad-4cb9051ddd2d_Name">
    <vt:lpwstr>Confidential</vt:lpwstr>
  </property>
  <property fmtid="{D5CDD505-2E9C-101B-9397-08002B2CF9AE}" pid="6" name="MSIP_Label_8e19d756-792e-42a1-bcad-4cb9051ddd2d_SiteId">
    <vt:lpwstr>41eb501a-f671-4ce0-a5bf-b64168c3705f</vt:lpwstr>
  </property>
  <property fmtid="{D5CDD505-2E9C-101B-9397-08002B2CF9AE}" pid="7" name="MSIP_Label_8e19d756-792e-42a1-bcad-4cb9051ddd2d_ActionId">
    <vt:lpwstr>ef1dd8ff-61df-4420-b623-669913ffd1e7</vt:lpwstr>
  </property>
  <property fmtid="{D5CDD505-2E9C-101B-9397-08002B2CF9AE}" pid="8" name="MSIP_Label_8e19d756-792e-42a1-bcad-4cb9051ddd2d_ContentBits">
    <vt:lpwstr>2</vt:lpwstr>
  </property>
  <property fmtid="{D5CDD505-2E9C-101B-9397-08002B2CF9AE}" pid="9" name="MSIP_Label_8e19d756-792e-42a1-bcad-4cb9051ddd2d_Tag">
    <vt:lpwstr>50, 3, 0, 1</vt:lpwstr>
  </property>
  <property fmtid="{D5CDD505-2E9C-101B-9397-08002B2CF9AE}" pid="10" name="ClassificationContentMarkingFooterLocations">
    <vt:lpwstr>1_Kite_Presentation_Template_11-16-21:4</vt:lpwstr>
  </property>
  <property fmtid="{D5CDD505-2E9C-101B-9397-08002B2CF9AE}" pid="11" name="ClassificationContentMarkingFooterText">
    <vt:lpwstr>Confidential - Not for Public Consumption or Distribution</vt:lpwstr>
  </property>
</Properties>
</file>